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B6A2-2C9D-4DDA-AF94-2490FC26D7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FFD0A3-009E-48E1-8D74-55E55E6454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E30D10-1F2A-4760-858D-375A37A5E6AA}"/>
              </a:ext>
            </a:extLst>
          </p:cNvPr>
          <p:cNvSpPr>
            <a:spLocks noGrp="1"/>
          </p:cNvSpPr>
          <p:nvPr>
            <p:ph type="dt" sz="half" idx="10"/>
          </p:nvPr>
        </p:nvSpPr>
        <p:spPr/>
        <p:txBody>
          <a:bodyPr/>
          <a:lstStyle/>
          <a:p>
            <a:fld id="{3AF7C843-16C5-44E7-8A9E-2455DDA59654}" type="datetimeFigureOut">
              <a:rPr lang="en-US" smtClean="0"/>
              <a:t>3/21/2024</a:t>
            </a:fld>
            <a:endParaRPr lang="en-US"/>
          </a:p>
        </p:txBody>
      </p:sp>
      <p:sp>
        <p:nvSpPr>
          <p:cNvPr id="5" name="Footer Placeholder 4">
            <a:extLst>
              <a:ext uri="{FF2B5EF4-FFF2-40B4-BE49-F238E27FC236}">
                <a16:creationId xmlns:a16="http://schemas.microsoft.com/office/drawing/2014/main" id="{8F84B3D9-BBDD-44F9-B7DF-CCE170C74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9A639-071E-4D11-BBA9-10A55F699DE5}"/>
              </a:ext>
            </a:extLst>
          </p:cNvPr>
          <p:cNvSpPr>
            <a:spLocks noGrp="1"/>
          </p:cNvSpPr>
          <p:nvPr>
            <p:ph type="sldNum" sz="quarter" idx="12"/>
          </p:nvPr>
        </p:nvSpPr>
        <p:spPr/>
        <p:txBody>
          <a:bodyPr/>
          <a:lstStyle/>
          <a:p>
            <a:fld id="{6D3754D7-40CA-4B3D-85E9-F95177386168}" type="slidenum">
              <a:rPr lang="en-US" smtClean="0"/>
              <a:t>‹#›</a:t>
            </a:fld>
            <a:endParaRPr lang="en-US"/>
          </a:p>
        </p:txBody>
      </p:sp>
    </p:spTree>
    <p:extLst>
      <p:ext uri="{BB962C8B-B14F-4D97-AF65-F5344CB8AC3E}">
        <p14:creationId xmlns:p14="http://schemas.microsoft.com/office/powerpoint/2010/main" val="198401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CBB3-3AD6-4688-A9E5-099E927228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0370CC-E879-4EF2-9A85-511A24CFAA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1C12E-EF2E-44EB-A6A5-AFBEB62BFBDE}"/>
              </a:ext>
            </a:extLst>
          </p:cNvPr>
          <p:cNvSpPr>
            <a:spLocks noGrp="1"/>
          </p:cNvSpPr>
          <p:nvPr>
            <p:ph type="dt" sz="half" idx="10"/>
          </p:nvPr>
        </p:nvSpPr>
        <p:spPr/>
        <p:txBody>
          <a:bodyPr/>
          <a:lstStyle/>
          <a:p>
            <a:fld id="{3AF7C843-16C5-44E7-8A9E-2455DDA59654}" type="datetimeFigureOut">
              <a:rPr lang="en-US" smtClean="0"/>
              <a:t>3/21/2024</a:t>
            </a:fld>
            <a:endParaRPr lang="en-US"/>
          </a:p>
        </p:txBody>
      </p:sp>
      <p:sp>
        <p:nvSpPr>
          <p:cNvPr id="5" name="Footer Placeholder 4">
            <a:extLst>
              <a:ext uri="{FF2B5EF4-FFF2-40B4-BE49-F238E27FC236}">
                <a16:creationId xmlns:a16="http://schemas.microsoft.com/office/drawing/2014/main" id="{1C5A1A5E-DC58-40BB-AF7A-FC8A47CF9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4E0BF-4141-4BF1-B124-A78A3D58AEFB}"/>
              </a:ext>
            </a:extLst>
          </p:cNvPr>
          <p:cNvSpPr>
            <a:spLocks noGrp="1"/>
          </p:cNvSpPr>
          <p:nvPr>
            <p:ph type="sldNum" sz="quarter" idx="12"/>
          </p:nvPr>
        </p:nvSpPr>
        <p:spPr/>
        <p:txBody>
          <a:bodyPr/>
          <a:lstStyle/>
          <a:p>
            <a:fld id="{6D3754D7-40CA-4B3D-85E9-F95177386168}" type="slidenum">
              <a:rPr lang="en-US" smtClean="0"/>
              <a:t>‹#›</a:t>
            </a:fld>
            <a:endParaRPr lang="en-US"/>
          </a:p>
        </p:txBody>
      </p:sp>
    </p:spTree>
    <p:extLst>
      <p:ext uri="{BB962C8B-B14F-4D97-AF65-F5344CB8AC3E}">
        <p14:creationId xmlns:p14="http://schemas.microsoft.com/office/powerpoint/2010/main" val="336746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692A84-6275-4F39-AD3E-092751A06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766560-5FD7-479C-ABDE-7B851A1BC9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B5B90-DDEF-43D9-906C-CE90FF1E147A}"/>
              </a:ext>
            </a:extLst>
          </p:cNvPr>
          <p:cNvSpPr>
            <a:spLocks noGrp="1"/>
          </p:cNvSpPr>
          <p:nvPr>
            <p:ph type="dt" sz="half" idx="10"/>
          </p:nvPr>
        </p:nvSpPr>
        <p:spPr/>
        <p:txBody>
          <a:bodyPr/>
          <a:lstStyle/>
          <a:p>
            <a:fld id="{3AF7C843-16C5-44E7-8A9E-2455DDA59654}" type="datetimeFigureOut">
              <a:rPr lang="en-US" smtClean="0"/>
              <a:t>3/21/2024</a:t>
            </a:fld>
            <a:endParaRPr lang="en-US"/>
          </a:p>
        </p:txBody>
      </p:sp>
      <p:sp>
        <p:nvSpPr>
          <p:cNvPr id="5" name="Footer Placeholder 4">
            <a:extLst>
              <a:ext uri="{FF2B5EF4-FFF2-40B4-BE49-F238E27FC236}">
                <a16:creationId xmlns:a16="http://schemas.microsoft.com/office/drawing/2014/main" id="{E7537A54-3F63-4E9B-B982-48BA53701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59FB1-D206-4D1D-91E6-5A03C5339830}"/>
              </a:ext>
            </a:extLst>
          </p:cNvPr>
          <p:cNvSpPr>
            <a:spLocks noGrp="1"/>
          </p:cNvSpPr>
          <p:nvPr>
            <p:ph type="sldNum" sz="quarter" idx="12"/>
          </p:nvPr>
        </p:nvSpPr>
        <p:spPr/>
        <p:txBody>
          <a:bodyPr/>
          <a:lstStyle/>
          <a:p>
            <a:fld id="{6D3754D7-40CA-4B3D-85E9-F95177386168}" type="slidenum">
              <a:rPr lang="en-US" smtClean="0"/>
              <a:t>‹#›</a:t>
            </a:fld>
            <a:endParaRPr lang="en-US"/>
          </a:p>
        </p:txBody>
      </p:sp>
    </p:spTree>
    <p:extLst>
      <p:ext uri="{BB962C8B-B14F-4D97-AF65-F5344CB8AC3E}">
        <p14:creationId xmlns:p14="http://schemas.microsoft.com/office/powerpoint/2010/main" val="84703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EF02-E3AE-4DE0-AE59-3FDC04CAD2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BBC3C-165B-4E24-8502-6BB0C70A9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1A746-4D81-470C-87B8-1E935232DAB3}"/>
              </a:ext>
            </a:extLst>
          </p:cNvPr>
          <p:cNvSpPr>
            <a:spLocks noGrp="1"/>
          </p:cNvSpPr>
          <p:nvPr>
            <p:ph type="dt" sz="half" idx="10"/>
          </p:nvPr>
        </p:nvSpPr>
        <p:spPr/>
        <p:txBody>
          <a:bodyPr/>
          <a:lstStyle/>
          <a:p>
            <a:fld id="{3AF7C843-16C5-44E7-8A9E-2455DDA59654}" type="datetimeFigureOut">
              <a:rPr lang="en-US" smtClean="0"/>
              <a:t>3/21/2024</a:t>
            </a:fld>
            <a:endParaRPr lang="en-US"/>
          </a:p>
        </p:txBody>
      </p:sp>
      <p:sp>
        <p:nvSpPr>
          <p:cNvPr id="5" name="Footer Placeholder 4">
            <a:extLst>
              <a:ext uri="{FF2B5EF4-FFF2-40B4-BE49-F238E27FC236}">
                <a16:creationId xmlns:a16="http://schemas.microsoft.com/office/drawing/2014/main" id="{BE8CD25A-2B5E-41C3-B2C7-638205694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5737B-8454-4203-BC90-81D9BD5A1C51}"/>
              </a:ext>
            </a:extLst>
          </p:cNvPr>
          <p:cNvSpPr>
            <a:spLocks noGrp="1"/>
          </p:cNvSpPr>
          <p:nvPr>
            <p:ph type="sldNum" sz="quarter" idx="12"/>
          </p:nvPr>
        </p:nvSpPr>
        <p:spPr/>
        <p:txBody>
          <a:bodyPr/>
          <a:lstStyle/>
          <a:p>
            <a:fld id="{6D3754D7-40CA-4B3D-85E9-F95177386168}" type="slidenum">
              <a:rPr lang="en-US" smtClean="0"/>
              <a:t>‹#›</a:t>
            </a:fld>
            <a:endParaRPr lang="en-US"/>
          </a:p>
        </p:txBody>
      </p:sp>
    </p:spTree>
    <p:extLst>
      <p:ext uri="{BB962C8B-B14F-4D97-AF65-F5344CB8AC3E}">
        <p14:creationId xmlns:p14="http://schemas.microsoft.com/office/powerpoint/2010/main" val="264666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8C4C-D488-4407-89E8-95FB5F1095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B67FD5-10E4-462B-B6EB-4541C1D5E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FD0EB4-B394-4EF8-89B3-1BC50D69DE51}"/>
              </a:ext>
            </a:extLst>
          </p:cNvPr>
          <p:cNvSpPr>
            <a:spLocks noGrp="1"/>
          </p:cNvSpPr>
          <p:nvPr>
            <p:ph type="dt" sz="half" idx="10"/>
          </p:nvPr>
        </p:nvSpPr>
        <p:spPr/>
        <p:txBody>
          <a:bodyPr/>
          <a:lstStyle/>
          <a:p>
            <a:fld id="{3AF7C843-16C5-44E7-8A9E-2455DDA59654}" type="datetimeFigureOut">
              <a:rPr lang="en-US" smtClean="0"/>
              <a:t>3/21/2024</a:t>
            </a:fld>
            <a:endParaRPr lang="en-US"/>
          </a:p>
        </p:txBody>
      </p:sp>
      <p:sp>
        <p:nvSpPr>
          <p:cNvPr id="5" name="Footer Placeholder 4">
            <a:extLst>
              <a:ext uri="{FF2B5EF4-FFF2-40B4-BE49-F238E27FC236}">
                <a16:creationId xmlns:a16="http://schemas.microsoft.com/office/drawing/2014/main" id="{A67153D9-0F9D-42D1-AFC9-5C2342D89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7542F-71F9-492B-A9C7-462480EFB38E}"/>
              </a:ext>
            </a:extLst>
          </p:cNvPr>
          <p:cNvSpPr>
            <a:spLocks noGrp="1"/>
          </p:cNvSpPr>
          <p:nvPr>
            <p:ph type="sldNum" sz="quarter" idx="12"/>
          </p:nvPr>
        </p:nvSpPr>
        <p:spPr/>
        <p:txBody>
          <a:bodyPr/>
          <a:lstStyle/>
          <a:p>
            <a:fld id="{6D3754D7-40CA-4B3D-85E9-F95177386168}" type="slidenum">
              <a:rPr lang="en-US" smtClean="0"/>
              <a:t>‹#›</a:t>
            </a:fld>
            <a:endParaRPr lang="en-US"/>
          </a:p>
        </p:txBody>
      </p:sp>
    </p:spTree>
    <p:extLst>
      <p:ext uri="{BB962C8B-B14F-4D97-AF65-F5344CB8AC3E}">
        <p14:creationId xmlns:p14="http://schemas.microsoft.com/office/powerpoint/2010/main" val="402075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47B4-BF8F-47B5-8C15-5ACAAAF31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DD2E53-3F5E-43D7-ACB2-2B80553625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313EAE-4204-4A82-8AB7-99285B48F1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69D70C-5A82-4B10-A57F-09FBCD5E23CA}"/>
              </a:ext>
            </a:extLst>
          </p:cNvPr>
          <p:cNvSpPr>
            <a:spLocks noGrp="1"/>
          </p:cNvSpPr>
          <p:nvPr>
            <p:ph type="dt" sz="half" idx="10"/>
          </p:nvPr>
        </p:nvSpPr>
        <p:spPr/>
        <p:txBody>
          <a:bodyPr/>
          <a:lstStyle/>
          <a:p>
            <a:fld id="{3AF7C843-16C5-44E7-8A9E-2455DDA59654}" type="datetimeFigureOut">
              <a:rPr lang="en-US" smtClean="0"/>
              <a:t>3/21/2024</a:t>
            </a:fld>
            <a:endParaRPr lang="en-US"/>
          </a:p>
        </p:txBody>
      </p:sp>
      <p:sp>
        <p:nvSpPr>
          <p:cNvPr id="6" name="Footer Placeholder 5">
            <a:extLst>
              <a:ext uri="{FF2B5EF4-FFF2-40B4-BE49-F238E27FC236}">
                <a16:creationId xmlns:a16="http://schemas.microsoft.com/office/drawing/2014/main" id="{48696765-747D-47FD-B7E9-0524FC375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A5850-9E5C-45C9-A45C-4882259422B3}"/>
              </a:ext>
            </a:extLst>
          </p:cNvPr>
          <p:cNvSpPr>
            <a:spLocks noGrp="1"/>
          </p:cNvSpPr>
          <p:nvPr>
            <p:ph type="sldNum" sz="quarter" idx="12"/>
          </p:nvPr>
        </p:nvSpPr>
        <p:spPr/>
        <p:txBody>
          <a:bodyPr/>
          <a:lstStyle/>
          <a:p>
            <a:fld id="{6D3754D7-40CA-4B3D-85E9-F95177386168}" type="slidenum">
              <a:rPr lang="en-US" smtClean="0"/>
              <a:t>‹#›</a:t>
            </a:fld>
            <a:endParaRPr lang="en-US"/>
          </a:p>
        </p:txBody>
      </p:sp>
    </p:spTree>
    <p:extLst>
      <p:ext uri="{BB962C8B-B14F-4D97-AF65-F5344CB8AC3E}">
        <p14:creationId xmlns:p14="http://schemas.microsoft.com/office/powerpoint/2010/main" val="18130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6929-0DFD-42FA-B954-F0EDD436C0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C93F89-4111-4D4F-95B0-2384167E5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D7CAC7-3E61-4F0C-9486-2A7FBAC264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3FBB5F-89A8-4FF1-A353-99E259CE0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C654B0-EB82-4BD2-A1A3-86B184667E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36F71E-9414-4F9D-9F15-BDED120941E6}"/>
              </a:ext>
            </a:extLst>
          </p:cNvPr>
          <p:cNvSpPr>
            <a:spLocks noGrp="1"/>
          </p:cNvSpPr>
          <p:nvPr>
            <p:ph type="dt" sz="half" idx="10"/>
          </p:nvPr>
        </p:nvSpPr>
        <p:spPr/>
        <p:txBody>
          <a:bodyPr/>
          <a:lstStyle/>
          <a:p>
            <a:fld id="{3AF7C843-16C5-44E7-8A9E-2455DDA59654}" type="datetimeFigureOut">
              <a:rPr lang="en-US" smtClean="0"/>
              <a:t>3/21/2024</a:t>
            </a:fld>
            <a:endParaRPr lang="en-US"/>
          </a:p>
        </p:txBody>
      </p:sp>
      <p:sp>
        <p:nvSpPr>
          <p:cNvPr id="8" name="Footer Placeholder 7">
            <a:extLst>
              <a:ext uri="{FF2B5EF4-FFF2-40B4-BE49-F238E27FC236}">
                <a16:creationId xmlns:a16="http://schemas.microsoft.com/office/drawing/2014/main" id="{5CDF0AE3-ACF0-4D2C-8879-E3B23D621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40448C-C5D3-4272-B787-EDF5C7974A09}"/>
              </a:ext>
            </a:extLst>
          </p:cNvPr>
          <p:cNvSpPr>
            <a:spLocks noGrp="1"/>
          </p:cNvSpPr>
          <p:nvPr>
            <p:ph type="sldNum" sz="quarter" idx="12"/>
          </p:nvPr>
        </p:nvSpPr>
        <p:spPr/>
        <p:txBody>
          <a:bodyPr/>
          <a:lstStyle/>
          <a:p>
            <a:fld id="{6D3754D7-40CA-4B3D-85E9-F95177386168}" type="slidenum">
              <a:rPr lang="en-US" smtClean="0"/>
              <a:t>‹#›</a:t>
            </a:fld>
            <a:endParaRPr lang="en-US"/>
          </a:p>
        </p:txBody>
      </p:sp>
    </p:spTree>
    <p:extLst>
      <p:ext uri="{BB962C8B-B14F-4D97-AF65-F5344CB8AC3E}">
        <p14:creationId xmlns:p14="http://schemas.microsoft.com/office/powerpoint/2010/main" val="134829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D6F91-66AC-43A6-B1F9-D6FCAC8898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622FDF-0CE7-4FF1-89E2-1CEF76FE3F2C}"/>
              </a:ext>
            </a:extLst>
          </p:cNvPr>
          <p:cNvSpPr>
            <a:spLocks noGrp="1"/>
          </p:cNvSpPr>
          <p:nvPr>
            <p:ph type="dt" sz="half" idx="10"/>
          </p:nvPr>
        </p:nvSpPr>
        <p:spPr/>
        <p:txBody>
          <a:bodyPr/>
          <a:lstStyle/>
          <a:p>
            <a:fld id="{3AF7C843-16C5-44E7-8A9E-2455DDA59654}" type="datetimeFigureOut">
              <a:rPr lang="en-US" smtClean="0"/>
              <a:t>3/21/2024</a:t>
            </a:fld>
            <a:endParaRPr lang="en-US"/>
          </a:p>
        </p:txBody>
      </p:sp>
      <p:sp>
        <p:nvSpPr>
          <p:cNvPr id="4" name="Footer Placeholder 3">
            <a:extLst>
              <a:ext uri="{FF2B5EF4-FFF2-40B4-BE49-F238E27FC236}">
                <a16:creationId xmlns:a16="http://schemas.microsoft.com/office/drawing/2014/main" id="{1C5F6EB7-FC59-453D-833E-514066C7A5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804181-FE19-453C-AC33-DA518AB875F4}"/>
              </a:ext>
            </a:extLst>
          </p:cNvPr>
          <p:cNvSpPr>
            <a:spLocks noGrp="1"/>
          </p:cNvSpPr>
          <p:nvPr>
            <p:ph type="sldNum" sz="quarter" idx="12"/>
          </p:nvPr>
        </p:nvSpPr>
        <p:spPr/>
        <p:txBody>
          <a:bodyPr/>
          <a:lstStyle/>
          <a:p>
            <a:fld id="{6D3754D7-40CA-4B3D-85E9-F95177386168}" type="slidenum">
              <a:rPr lang="en-US" smtClean="0"/>
              <a:t>‹#›</a:t>
            </a:fld>
            <a:endParaRPr lang="en-US"/>
          </a:p>
        </p:txBody>
      </p:sp>
    </p:spTree>
    <p:extLst>
      <p:ext uri="{BB962C8B-B14F-4D97-AF65-F5344CB8AC3E}">
        <p14:creationId xmlns:p14="http://schemas.microsoft.com/office/powerpoint/2010/main" val="293527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71413-44A5-411B-B539-333177743881}"/>
              </a:ext>
            </a:extLst>
          </p:cNvPr>
          <p:cNvSpPr>
            <a:spLocks noGrp="1"/>
          </p:cNvSpPr>
          <p:nvPr>
            <p:ph type="dt" sz="half" idx="10"/>
          </p:nvPr>
        </p:nvSpPr>
        <p:spPr/>
        <p:txBody>
          <a:bodyPr/>
          <a:lstStyle/>
          <a:p>
            <a:fld id="{3AF7C843-16C5-44E7-8A9E-2455DDA59654}" type="datetimeFigureOut">
              <a:rPr lang="en-US" smtClean="0"/>
              <a:t>3/21/2024</a:t>
            </a:fld>
            <a:endParaRPr lang="en-US"/>
          </a:p>
        </p:txBody>
      </p:sp>
      <p:sp>
        <p:nvSpPr>
          <p:cNvPr id="3" name="Footer Placeholder 2">
            <a:extLst>
              <a:ext uri="{FF2B5EF4-FFF2-40B4-BE49-F238E27FC236}">
                <a16:creationId xmlns:a16="http://schemas.microsoft.com/office/drawing/2014/main" id="{124CF74E-70DC-4948-A9B7-BB508C51ED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A98FFB-2131-4E18-8022-F0ABF77A566D}"/>
              </a:ext>
            </a:extLst>
          </p:cNvPr>
          <p:cNvSpPr>
            <a:spLocks noGrp="1"/>
          </p:cNvSpPr>
          <p:nvPr>
            <p:ph type="sldNum" sz="quarter" idx="12"/>
          </p:nvPr>
        </p:nvSpPr>
        <p:spPr/>
        <p:txBody>
          <a:bodyPr/>
          <a:lstStyle/>
          <a:p>
            <a:fld id="{6D3754D7-40CA-4B3D-85E9-F95177386168}" type="slidenum">
              <a:rPr lang="en-US" smtClean="0"/>
              <a:t>‹#›</a:t>
            </a:fld>
            <a:endParaRPr lang="en-US"/>
          </a:p>
        </p:txBody>
      </p:sp>
    </p:spTree>
    <p:extLst>
      <p:ext uri="{BB962C8B-B14F-4D97-AF65-F5344CB8AC3E}">
        <p14:creationId xmlns:p14="http://schemas.microsoft.com/office/powerpoint/2010/main" val="129629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80E5-0F5C-4DF5-9DEC-15095BB9DC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02BD50-7C19-48A2-A200-C0C4EC756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518A1-368F-4D66-B823-90414BCD8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16E77-5311-46C5-A637-83B460CA637F}"/>
              </a:ext>
            </a:extLst>
          </p:cNvPr>
          <p:cNvSpPr>
            <a:spLocks noGrp="1"/>
          </p:cNvSpPr>
          <p:nvPr>
            <p:ph type="dt" sz="half" idx="10"/>
          </p:nvPr>
        </p:nvSpPr>
        <p:spPr/>
        <p:txBody>
          <a:bodyPr/>
          <a:lstStyle/>
          <a:p>
            <a:fld id="{3AF7C843-16C5-44E7-8A9E-2455DDA59654}" type="datetimeFigureOut">
              <a:rPr lang="en-US" smtClean="0"/>
              <a:t>3/21/2024</a:t>
            </a:fld>
            <a:endParaRPr lang="en-US"/>
          </a:p>
        </p:txBody>
      </p:sp>
      <p:sp>
        <p:nvSpPr>
          <p:cNvPr id="6" name="Footer Placeholder 5">
            <a:extLst>
              <a:ext uri="{FF2B5EF4-FFF2-40B4-BE49-F238E27FC236}">
                <a16:creationId xmlns:a16="http://schemas.microsoft.com/office/drawing/2014/main" id="{A86E69AD-4541-4429-ABFB-F8576ED0D8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D5054-3F6E-43E2-9161-0CF41325F16B}"/>
              </a:ext>
            </a:extLst>
          </p:cNvPr>
          <p:cNvSpPr>
            <a:spLocks noGrp="1"/>
          </p:cNvSpPr>
          <p:nvPr>
            <p:ph type="sldNum" sz="quarter" idx="12"/>
          </p:nvPr>
        </p:nvSpPr>
        <p:spPr/>
        <p:txBody>
          <a:bodyPr/>
          <a:lstStyle/>
          <a:p>
            <a:fld id="{6D3754D7-40CA-4B3D-85E9-F95177386168}" type="slidenum">
              <a:rPr lang="en-US" smtClean="0"/>
              <a:t>‹#›</a:t>
            </a:fld>
            <a:endParaRPr lang="en-US"/>
          </a:p>
        </p:txBody>
      </p:sp>
    </p:spTree>
    <p:extLst>
      <p:ext uri="{BB962C8B-B14F-4D97-AF65-F5344CB8AC3E}">
        <p14:creationId xmlns:p14="http://schemas.microsoft.com/office/powerpoint/2010/main" val="214940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1FD7-45C3-417F-9FBA-9359478942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C0595D-F217-4C0E-A6D8-A1EE18FAE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6358B5-C0CD-4845-B70F-0B4382761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10A416-1E3D-488B-AB28-336936FA6301}"/>
              </a:ext>
            </a:extLst>
          </p:cNvPr>
          <p:cNvSpPr>
            <a:spLocks noGrp="1"/>
          </p:cNvSpPr>
          <p:nvPr>
            <p:ph type="dt" sz="half" idx="10"/>
          </p:nvPr>
        </p:nvSpPr>
        <p:spPr/>
        <p:txBody>
          <a:bodyPr/>
          <a:lstStyle/>
          <a:p>
            <a:fld id="{3AF7C843-16C5-44E7-8A9E-2455DDA59654}" type="datetimeFigureOut">
              <a:rPr lang="en-US" smtClean="0"/>
              <a:t>3/21/2024</a:t>
            </a:fld>
            <a:endParaRPr lang="en-US"/>
          </a:p>
        </p:txBody>
      </p:sp>
      <p:sp>
        <p:nvSpPr>
          <p:cNvPr id="6" name="Footer Placeholder 5">
            <a:extLst>
              <a:ext uri="{FF2B5EF4-FFF2-40B4-BE49-F238E27FC236}">
                <a16:creationId xmlns:a16="http://schemas.microsoft.com/office/drawing/2014/main" id="{BE2A01B6-7896-469A-B765-E5AE5A968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175CC-1832-4FA8-9D91-08B7289E4C5F}"/>
              </a:ext>
            </a:extLst>
          </p:cNvPr>
          <p:cNvSpPr>
            <a:spLocks noGrp="1"/>
          </p:cNvSpPr>
          <p:nvPr>
            <p:ph type="sldNum" sz="quarter" idx="12"/>
          </p:nvPr>
        </p:nvSpPr>
        <p:spPr/>
        <p:txBody>
          <a:bodyPr/>
          <a:lstStyle/>
          <a:p>
            <a:fld id="{6D3754D7-40CA-4B3D-85E9-F95177386168}" type="slidenum">
              <a:rPr lang="en-US" smtClean="0"/>
              <a:t>‹#›</a:t>
            </a:fld>
            <a:endParaRPr lang="en-US"/>
          </a:p>
        </p:txBody>
      </p:sp>
    </p:spTree>
    <p:extLst>
      <p:ext uri="{BB962C8B-B14F-4D97-AF65-F5344CB8AC3E}">
        <p14:creationId xmlns:p14="http://schemas.microsoft.com/office/powerpoint/2010/main" val="227980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26610-2C7B-4ADE-B4A7-925B78410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54EE3-FAD3-46A0-8065-F03FB2342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AC240-364E-4326-8F14-D79F017FE8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7C843-16C5-44E7-8A9E-2455DDA59654}" type="datetimeFigureOut">
              <a:rPr lang="en-US" smtClean="0"/>
              <a:t>3/21/2024</a:t>
            </a:fld>
            <a:endParaRPr lang="en-US"/>
          </a:p>
        </p:txBody>
      </p:sp>
      <p:sp>
        <p:nvSpPr>
          <p:cNvPr id="5" name="Footer Placeholder 4">
            <a:extLst>
              <a:ext uri="{FF2B5EF4-FFF2-40B4-BE49-F238E27FC236}">
                <a16:creationId xmlns:a16="http://schemas.microsoft.com/office/drawing/2014/main" id="{87BA25D5-F93C-4B34-8B86-C1A45CC7F5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0E5F2-13DD-41B1-BB10-6EC92EFB8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754D7-40CA-4B3D-85E9-F95177386168}" type="slidenum">
              <a:rPr lang="en-US" smtClean="0"/>
              <a:t>‹#›</a:t>
            </a:fld>
            <a:endParaRPr lang="en-US"/>
          </a:p>
        </p:txBody>
      </p:sp>
    </p:spTree>
    <p:extLst>
      <p:ext uri="{BB962C8B-B14F-4D97-AF65-F5344CB8AC3E}">
        <p14:creationId xmlns:p14="http://schemas.microsoft.com/office/powerpoint/2010/main" val="628085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800" y="4466794"/>
            <a:ext cx="5137158" cy="466009"/>
            <a:chOff x="0" y="0"/>
            <a:chExt cx="2168051" cy="196671"/>
          </a:xfrm>
        </p:grpSpPr>
        <p:sp>
          <p:nvSpPr>
            <p:cNvPr id="4" name="Freeform 4"/>
            <p:cNvSpPr/>
            <p:nvPr/>
          </p:nvSpPr>
          <p:spPr>
            <a:xfrm>
              <a:off x="0" y="0"/>
              <a:ext cx="2168051" cy="196671"/>
            </a:xfrm>
            <a:custGeom>
              <a:avLst/>
              <a:gdLst/>
              <a:ahLst/>
              <a:cxnLst/>
              <a:rect l="l" t="t" r="r" b="b"/>
              <a:pathLst>
                <a:path w="2168051" h="196671">
                  <a:moveTo>
                    <a:pt x="0" y="0"/>
                  </a:moveTo>
                  <a:lnTo>
                    <a:pt x="2168051" y="0"/>
                  </a:lnTo>
                  <a:lnTo>
                    <a:pt x="2168051" y="196671"/>
                  </a:lnTo>
                  <a:lnTo>
                    <a:pt x="0" y="196671"/>
                  </a:lnTo>
                  <a:close/>
                </a:path>
              </a:pathLst>
            </a:custGeom>
            <a:solidFill>
              <a:srgbClr val="F8F5FF"/>
            </a:solidFill>
            <a:ln w="9525" cap="sq">
              <a:solidFill>
                <a:srgbClr val="231076"/>
              </a:solidFill>
              <a:miter/>
            </a:ln>
          </p:spPr>
          <p:txBody>
            <a:bodyPr/>
            <a:lstStyle/>
            <a:p>
              <a:endParaRPr lang="en-US" sz="1200"/>
            </a:p>
          </p:txBody>
        </p:sp>
        <p:sp>
          <p:nvSpPr>
            <p:cNvPr id="5" name="TextBox 5"/>
            <p:cNvSpPr txBox="1"/>
            <p:nvPr/>
          </p:nvSpPr>
          <p:spPr>
            <a:xfrm>
              <a:off x="0" y="-19050"/>
              <a:ext cx="812800" cy="831850"/>
            </a:xfrm>
            <a:prstGeom prst="rect">
              <a:avLst/>
            </a:prstGeom>
          </p:spPr>
          <p:txBody>
            <a:bodyPr lIns="23040" tIns="23040" rIns="23040" bIns="23040" rtlCol="0" anchor="ctr"/>
            <a:lstStyle/>
            <a:p>
              <a:pPr algn="ctr">
                <a:lnSpc>
                  <a:spcPts val="774"/>
                </a:lnSpc>
              </a:pPr>
              <a:endParaRPr sz="1200"/>
            </a:p>
          </p:txBody>
        </p:sp>
      </p:grpSp>
      <p:sp>
        <p:nvSpPr>
          <p:cNvPr id="6" name="Freeform 6"/>
          <p:cNvSpPr/>
          <p:nvPr/>
        </p:nvSpPr>
        <p:spPr>
          <a:xfrm>
            <a:off x="5911858" y="-1183633"/>
            <a:ext cx="6050386" cy="8243369"/>
          </a:xfrm>
          <a:custGeom>
            <a:avLst/>
            <a:gdLst/>
            <a:ahLst/>
            <a:cxnLst/>
            <a:rect l="l" t="t" r="r" b="b"/>
            <a:pathLst>
              <a:path w="9075579" h="12365054">
                <a:moveTo>
                  <a:pt x="0" y="0"/>
                </a:moveTo>
                <a:lnTo>
                  <a:pt x="9075579" y="0"/>
                </a:lnTo>
                <a:lnTo>
                  <a:pt x="9075579" y="12365054"/>
                </a:lnTo>
                <a:lnTo>
                  <a:pt x="0" y="12365054"/>
                </a:lnTo>
                <a:lnTo>
                  <a:pt x="0" y="0"/>
                </a:lnTo>
                <a:close/>
              </a:path>
            </a:pathLst>
          </a:custGeom>
          <a:blipFill>
            <a:blip r:embed="rId2"/>
            <a:stretch>
              <a:fillRect/>
            </a:stretch>
          </a:blipFill>
        </p:spPr>
        <p:txBody>
          <a:bodyPr/>
          <a:lstStyle/>
          <a:p>
            <a:endParaRPr lang="en-US" sz="1200"/>
          </a:p>
        </p:txBody>
      </p:sp>
      <p:sp>
        <p:nvSpPr>
          <p:cNvPr id="7" name="TextBox 7"/>
          <p:cNvSpPr txBox="1"/>
          <p:nvPr/>
        </p:nvSpPr>
        <p:spPr>
          <a:xfrm>
            <a:off x="194534" y="2995202"/>
            <a:ext cx="6734913" cy="374911"/>
          </a:xfrm>
          <a:prstGeom prst="rect">
            <a:avLst/>
          </a:prstGeom>
        </p:spPr>
        <p:txBody>
          <a:bodyPr lIns="0" tIns="0" rIns="0" bIns="0" rtlCol="0" anchor="t">
            <a:spAutoFit/>
          </a:bodyPr>
          <a:lstStyle/>
          <a:p>
            <a:pPr>
              <a:lnSpc>
                <a:spcPts val="2853"/>
              </a:lnSpc>
            </a:pPr>
            <a:r>
              <a:rPr lang="en-US" sz="2853" spc="31">
                <a:solidFill>
                  <a:srgbClr val="0E0340"/>
                </a:solidFill>
                <a:latin typeface="Anton"/>
              </a:rPr>
              <a:t>BACTERIAL CLASSIFICATION AND NOMENCLATURE</a:t>
            </a:r>
          </a:p>
        </p:txBody>
      </p:sp>
      <p:grpSp>
        <p:nvGrpSpPr>
          <p:cNvPr id="8" name="Group 8"/>
          <p:cNvGrpSpPr/>
          <p:nvPr/>
        </p:nvGrpSpPr>
        <p:grpSpPr>
          <a:xfrm>
            <a:off x="596900" y="4828070"/>
            <a:ext cx="4101903" cy="2057403"/>
            <a:chOff x="-35121" y="-136368"/>
            <a:chExt cx="1620505" cy="812800"/>
          </a:xfrm>
        </p:grpSpPr>
        <p:sp>
          <p:nvSpPr>
            <p:cNvPr id="9" name="Freeform 9"/>
            <p:cNvSpPr/>
            <p:nvPr/>
          </p:nvSpPr>
          <p:spPr>
            <a:xfrm>
              <a:off x="0" y="0"/>
              <a:ext cx="1585384" cy="194984"/>
            </a:xfrm>
            <a:custGeom>
              <a:avLst/>
              <a:gdLst/>
              <a:ahLst/>
              <a:cxnLst/>
              <a:rect l="l" t="t" r="r" b="b"/>
              <a:pathLst>
                <a:path w="1585384" h="194984">
                  <a:moveTo>
                    <a:pt x="0" y="0"/>
                  </a:moveTo>
                  <a:lnTo>
                    <a:pt x="1585384" y="0"/>
                  </a:lnTo>
                  <a:lnTo>
                    <a:pt x="1585384" y="194984"/>
                  </a:lnTo>
                  <a:lnTo>
                    <a:pt x="0" y="194984"/>
                  </a:lnTo>
                  <a:close/>
                </a:path>
              </a:pathLst>
            </a:custGeom>
            <a:solidFill>
              <a:srgbClr val="FBFBF9"/>
            </a:solidFill>
          </p:spPr>
          <p:txBody>
            <a:bodyPr/>
            <a:lstStyle/>
            <a:p>
              <a:endParaRPr lang="en-US" sz="1200"/>
            </a:p>
          </p:txBody>
        </p:sp>
        <p:sp>
          <p:nvSpPr>
            <p:cNvPr id="10" name="TextBox 10"/>
            <p:cNvSpPr txBox="1"/>
            <p:nvPr/>
          </p:nvSpPr>
          <p:spPr>
            <a:xfrm>
              <a:off x="-35121" y="-136368"/>
              <a:ext cx="1530272" cy="812800"/>
            </a:xfrm>
            <a:prstGeom prst="rect">
              <a:avLst/>
            </a:prstGeom>
          </p:spPr>
          <p:txBody>
            <a:bodyPr lIns="110067" tIns="110067" rIns="110067" bIns="110067" rtlCol="0" anchor="ctr"/>
            <a:lstStyle/>
            <a:p>
              <a:pPr algn="ctr">
                <a:lnSpc>
                  <a:spcPts val="1730"/>
                </a:lnSpc>
              </a:pPr>
              <a:r>
                <a:rPr lang="en-US" sz="1867" dirty="0" err="1">
                  <a:latin typeface="TT Chocolates Bold"/>
                </a:rPr>
                <a:t>Prof.Dr</a:t>
              </a:r>
              <a:r>
                <a:rPr lang="en-US" sz="1867" dirty="0">
                  <a:latin typeface="TT Chocolates Bold"/>
                </a:rPr>
                <a:t>. Saad S. Mahdi Al-Amara</a:t>
              </a:r>
            </a:p>
          </p:txBody>
        </p:sp>
      </p:grpSp>
      <p:sp>
        <p:nvSpPr>
          <p:cNvPr id="11" name="TextBox 11"/>
          <p:cNvSpPr txBox="1"/>
          <p:nvPr/>
        </p:nvSpPr>
        <p:spPr>
          <a:xfrm>
            <a:off x="1035175" y="705903"/>
            <a:ext cx="4037759" cy="436017"/>
          </a:xfrm>
          <a:prstGeom prst="rect">
            <a:avLst/>
          </a:prstGeom>
        </p:spPr>
        <p:txBody>
          <a:bodyPr wrap="square" lIns="0" tIns="0" rIns="0" bIns="0" rtlCol="0" anchor="t">
            <a:spAutoFit/>
          </a:bodyPr>
          <a:lstStyle/>
          <a:p>
            <a:pPr>
              <a:lnSpc>
                <a:spcPts val="1730"/>
              </a:lnSpc>
            </a:pPr>
            <a:r>
              <a:rPr lang="en-US" sz="1466" dirty="0">
                <a:solidFill>
                  <a:srgbClr val="231076"/>
                </a:solidFill>
                <a:latin typeface="TT Chocolates Bold"/>
              </a:rPr>
              <a:t>UNIVERSITY OF BASRAH / COLLEGE OF SCIENCE  </a:t>
            </a:r>
          </a:p>
        </p:txBody>
      </p:sp>
      <p:sp>
        <p:nvSpPr>
          <p:cNvPr id="12" name="TextBox 12"/>
          <p:cNvSpPr txBox="1"/>
          <p:nvPr/>
        </p:nvSpPr>
        <p:spPr>
          <a:xfrm>
            <a:off x="745591" y="2008978"/>
            <a:ext cx="5981467" cy="205184"/>
          </a:xfrm>
          <a:prstGeom prst="rect">
            <a:avLst/>
          </a:prstGeom>
        </p:spPr>
        <p:txBody>
          <a:bodyPr lIns="0" tIns="0" rIns="0" bIns="0" rtlCol="0" anchor="t">
            <a:spAutoFit/>
          </a:bodyPr>
          <a:lstStyle/>
          <a:p>
            <a:pPr>
              <a:lnSpc>
                <a:spcPts val="1600"/>
              </a:lnSpc>
            </a:pPr>
            <a:r>
              <a:rPr lang="en-US" sz="1600" dirty="0">
                <a:solidFill>
                  <a:srgbClr val="0E0340"/>
                </a:solidFill>
                <a:latin typeface="TT Chocolates Ultra-Bold"/>
              </a:rPr>
              <a:t>LECTURE  1</a:t>
            </a:r>
          </a:p>
        </p:txBody>
      </p:sp>
      <p:sp>
        <p:nvSpPr>
          <p:cNvPr id="13" name="TextBox 13"/>
          <p:cNvSpPr txBox="1"/>
          <p:nvPr/>
        </p:nvSpPr>
        <p:spPr>
          <a:xfrm>
            <a:off x="808150" y="4466794"/>
            <a:ext cx="4920189" cy="277127"/>
          </a:xfrm>
          <a:prstGeom prst="rect">
            <a:avLst/>
          </a:prstGeom>
        </p:spPr>
        <p:txBody>
          <a:bodyPr lIns="0" tIns="0" rIns="0" bIns="0" rtlCol="0" anchor="t">
            <a:spAutoFit/>
          </a:bodyPr>
          <a:lstStyle/>
          <a:p>
            <a:pPr>
              <a:lnSpc>
                <a:spcPts val="2297"/>
              </a:lnSpc>
            </a:pPr>
            <a:r>
              <a:rPr lang="en-US" sz="1915" b="1" dirty="0">
                <a:solidFill>
                  <a:srgbClr val="0E0340"/>
                </a:solidFill>
                <a:latin typeface="TT Chocolates"/>
              </a:rPr>
              <a:t>Department of Pathological Analyses</a:t>
            </a:r>
          </a:p>
        </p:txBody>
      </p:sp>
      <p:sp>
        <p:nvSpPr>
          <p:cNvPr id="14" name="TextBox 14"/>
          <p:cNvSpPr txBox="1"/>
          <p:nvPr/>
        </p:nvSpPr>
        <p:spPr>
          <a:xfrm>
            <a:off x="9671289" y="711300"/>
            <a:ext cx="1834911" cy="218008"/>
          </a:xfrm>
          <a:prstGeom prst="rect">
            <a:avLst/>
          </a:prstGeom>
        </p:spPr>
        <p:txBody>
          <a:bodyPr lIns="0" tIns="0" rIns="0" bIns="0" rtlCol="0" anchor="t">
            <a:spAutoFit/>
          </a:bodyPr>
          <a:lstStyle/>
          <a:p>
            <a:pPr algn="r">
              <a:lnSpc>
                <a:spcPts val="1730"/>
              </a:lnSpc>
            </a:pPr>
            <a:r>
              <a:rPr lang="en-US" sz="1466">
                <a:solidFill>
                  <a:srgbClr val="0E0340"/>
                </a:solidFill>
                <a:latin typeface="TT Chocolates Bold"/>
              </a:rPr>
              <a:t>SEPTEMBER 2023</a:t>
            </a:r>
          </a:p>
        </p:txBody>
      </p:sp>
      <p:pic>
        <p:nvPicPr>
          <p:cNvPr id="1026" name="Picture 25" descr="شعار الكلية">
            <a:extLst>
              <a:ext uri="{FF2B5EF4-FFF2-40B4-BE49-F238E27FC236}">
                <a16:creationId xmlns:a16="http://schemas.microsoft.com/office/drawing/2014/main" id="{B3DE5048-8FD3-6CD1-655D-E37CD07832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857" y="527967"/>
            <a:ext cx="550333" cy="49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a:extLst>
              <a:ext uri="{FF2B5EF4-FFF2-40B4-BE49-F238E27FC236}">
                <a16:creationId xmlns:a16="http://schemas.microsoft.com/office/drawing/2014/main" id="{E418E5DB-3FFC-1C0A-9307-3EB7FDDE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17" y="577167"/>
            <a:ext cx="515409" cy="4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61469" y="-113698"/>
            <a:ext cx="1340375" cy="1598995"/>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261761" y="5667013"/>
            <a:ext cx="1340375" cy="1598995"/>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1168953" y="339623"/>
            <a:ext cx="8618835" cy="454868"/>
          </a:xfrm>
          <a:prstGeom prst="rect">
            <a:avLst/>
          </a:prstGeom>
        </p:spPr>
        <p:txBody>
          <a:bodyPr lIns="0" tIns="0" rIns="0" bIns="0" rtlCol="0" anchor="t">
            <a:spAutoFit/>
          </a:bodyPr>
          <a:lstStyle/>
          <a:p>
            <a:pPr algn="ctr">
              <a:lnSpc>
                <a:spcPts val="4013"/>
              </a:lnSpc>
              <a:spcBef>
                <a:spcPct val="0"/>
              </a:spcBef>
            </a:pPr>
            <a:r>
              <a:rPr lang="en-US" sz="2400" dirty="0">
                <a:solidFill>
                  <a:srgbClr val="FF3131"/>
                </a:solidFill>
                <a:latin typeface="TT Chocolates Bold"/>
              </a:rPr>
              <a:t>Classification of Bacteria on the Basis of pH of Growth</a:t>
            </a:r>
          </a:p>
        </p:txBody>
      </p:sp>
      <p:sp>
        <p:nvSpPr>
          <p:cNvPr id="5" name="TextBox 5"/>
          <p:cNvSpPr txBox="1"/>
          <p:nvPr/>
        </p:nvSpPr>
        <p:spPr>
          <a:xfrm>
            <a:off x="1168953" y="1178476"/>
            <a:ext cx="9792515" cy="4617290"/>
          </a:xfrm>
          <a:prstGeom prst="rect">
            <a:avLst/>
          </a:prstGeom>
        </p:spPr>
        <p:txBody>
          <a:bodyPr lIns="0" tIns="0" rIns="0" bIns="0" rtlCol="0" anchor="t">
            <a:spAutoFit/>
          </a:bodyPr>
          <a:lstStyle/>
          <a:p>
            <a:pPr>
              <a:lnSpc>
                <a:spcPts val="2333"/>
              </a:lnSpc>
              <a:spcBef>
                <a:spcPct val="0"/>
              </a:spcBef>
            </a:pPr>
            <a:r>
              <a:rPr lang="en-US" sz="1667" dirty="0">
                <a:solidFill>
                  <a:srgbClr val="FF3131"/>
                </a:solidFill>
                <a:latin typeface="TT Chocolates Bold"/>
              </a:rPr>
              <a:t>1.Acidophiles:</a:t>
            </a:r>
          </a:p>
          <a:p>
            <a:pPr>
              <a:lnSpc>
                <a:spcPts val="1307"/>
              </a:lnSpc>
              <a:spcBef>
                <a:spcPct val="0"/>
              </a:spcBef>
            </a:pPr>
            <a:endParaRPr lang="en-US" sz="1667" dirty="0">
              <a:solidFill>
                <a:srgbClr val="FF3131"/>
              </a:solidFill>
              <a:latin typeface="TT Chocolates Bold"/>
            </a:endParaRPr>
          </a:p>
          <a:p>
            <a:pPr marL="359854" lvl="1" indent="-179927">
              <a:lnSpc>
                <a:spcPts val="2333"/>
              </a:lnSpc>
              <a:buFont typeface="Arial"/>
              <a:buChar char="•"/>
            </a:pPr>
            <a:r>
              <a:rPr lang="en-US" sz="1667" dirty="0">
                <a:solidFill>
                  <a:srgbClr val="000000"/>
                </a:solidFill>
                <a:latin typeface="TT Chocolates Bold"/>
              </a:rPr>
              <a:t>These bacteria grow best at an acidic </a:t>
            </a:r>
            <a:r>
              <a:rPr lang="en-US" sz="1667" dirty="0" err="1">
                <a:solidFill>
                  <a:srgbClr val="000000"/>
                </a:solidFill>
                <a:latin typeface="TT Chocolates Bold"/>
              </a:rPr>
              <a:t>pH.</a:t>
            </a:r>
            <a:endParaRPr lang="en-US" sz="1667" dirty="0">
              <a:solidFill>
                <a:srgbClr val="000000"/>
              </a:solidFill>
              <a:latin typeface="TT Chocolates Bold"/>
            </a:endParaRPr>
          </a:p>
          <a:p>
            <a:pPr marL="359854" lvl="1" indent="-179927">
              <a:lnSpc>
                <a:spcPts val="2333"/>
              </a:lnSpc>
              <a:buFont typeface="Arial"/>
              <a:buChar char="•"/>
            </a:pPr>
            <a:r>
              <a:rPr lang="en-US" sz="1667" dirty="0">
                <a:solidFill>
                  <a:srgbClr val="000000"/>
                </a:solidFill>
                <a:latin typeface="TT Chocolates Bold"/>
              </a:rPr>
              <a:t>The cytoplasm of these bacteria are acidic in nature.</a:t>
            </a:r>
          </a:p>
          <a:p>
            <a:pPr marL="359854" lvl="1" indent="-179927">
              <a:lnSpc>
                <a:spcPts val="2333"/>
              </a:lnSpc>
              <a:buFont typeface="Arial"/>
              <a:buChar char="•"/>
            </a:pPr>
            <a:r>
              <a:rPr lang="en-US" sz="1667" dirty="0">
                <a:solidFill>
                  <a:srgbClr val="000000"/>
                </a:solidFill>
                <a:latin typeface="TT Chocolates Bold"/>
              </a:rPr>
              <a:t>Some </a:t>
            </a:r>
            <a:r>
              <a:rPr lang="en-US" sz="1667" dirty="0" err="1">
                <a:solidFill>
                  <a:srgbClr val="000000"/>
                </a:solidFill>
                <a:latin typeface="TT Chocolates Bold"/>
              </a:rPr>
              <a:t>acidopiles</a:t>
            </a:r>
            <a:r>
              <a:rPr lang="en-US" sz="1667" dirty="0">
                <a:solidFill>
                  <a:srgbClr val="000000"/>
                </a:solidFill>
                <a:latin typeface="TT Chocolates Bold"/>
              </a:rPr>
              <a:t> are thermophilic in nature, such bacteria are called Thermoacidophiles.</a:t>
            </a:r>
          </a:p>
          <a:p>
            <a:pPr marL="359854" lvl="1" indent="-179927">
              <a:lnSpc>
                <a:spcPts val="2333"/>
              </a:lnSpc>
              <a:buFont typeface="Arial"/>
              <a:buChar char="•"/>
            </a:pPr>
            <a:r>
              <a:rPr lang="en-US" sz="1667" dirty="0">
                <a:solidFill>
                  <a:srgbClr val="000000"/>
                </a:solidFill>
                <a:latin typeface="TT Chocolates Bold"/>
              </a:rPr>
              <a:t>Examples: </a:t>
            </a:r>
            <a:r>
              <a:rPr lang="en-US" sz="1667" dirty="0">
                <a:solidFill>
                  <a:srgbClr val="FF3131"/>
                </a:solidFill>
                <a:latin typeface="TT Chocolates Bold Italics"/>
              </a:rPr>
              <a:t>Thiobacillus </a:t>
            </a:r>
            <a:r>
              <a:rPr lang="en-US" sz="1667" dirty="0" err="1">
                <a:solidFill>
                  <a:srgbClr val="FF3131"/>
                </a:solidFill>
                <a:latin typeface="TT Chocolates Bold Italics"/>
              </a:rPr>
              <a:t>thioxidans</a:t>
            </a:r>
            <a:r>
              <a:rPr lang="en-US" sz="1667" dirty="0">
                <a:solidFill>
                  <a:srgbClr val="000000"/>
                </a:solidFill>
                <a:latin typeface="TT Chocolates Bold"/>
              </a:rPr>
              <a:t>, </a:t>
            </a:r>
            <a:r>
              <a:rPr lang="en-US" sz="1667" dirty="0">
                <a:solidFill>
                  <a:srgbClr val="FF3131"/>
                </a:solidFill>
                <a:latin typeface="TT Chocolates Bold Italics"/>
              </a:rPr>
              <a:t>Thiobacillus</a:t>
            </a:r>
            <a:r>
              <a:rPr lang="en-US" sz="1667" dirty="0">
                <a:solidFill>
                  <a:srgbClr val="000000"/>
                </a:solidFill>
                <a:latin typeface="TT Chocolates Bold"/>
              </a:rPr>
              <a:t>, </a:t>
            </a:r>
            <a:r>
              <a:rPr lang="en-US" sz="1667" dirty="0" err="1">
                <a:solidFill>
                  <a:srgbClr val="FF3131"/>
                </a:solidFill>
                <a:latin typeface="TT Chocolates Bold Italics"/>
              </a:rPr>
              <a:t>ferroxidans</a:t>
            </a:r>
            <a:r>
              <a:rPr lang="en-US" sz="1667" dirty="0">
                <a:solidFill>
                  <a:srgbClr val="000000"/>
                </a:solidFill>
                <a:latin typeface="TT Chocolates Bold"/>
              </a:rPr>
              <a:t>, </a:t>
            </a:r>
            <a:r>
              <a:rPr lang="en-US" sz="1667" dirty="0" err="1">
                <a:solidFill>
                  <a:srgbClr val="FF3131"/>
                </a:solidFill>
                <a:latin typeface="TT Chocolates Bold Italics"/>
              </a:rPr>
              <a:t>Thermoplasma</a:t>
            </a:r>
            <a:r>
              <a:rPr lang="en-US" sz="1667" dirty="0">
                <a:solidFill>
                  <a:srgbClr val="000000"/>
                </a:solidFill>
                <a:latin typeface="TT Chocolates Bold"/>
              </a:rPr>
              <a:t>, </a:t>
            </a:r>
            <a:r>
              <a:rPr lang="en-US" sz="1667" dirty="0" err="1">
                <a:solidFill>
                  <a:srgbClr val="FF3131"/>
                </a:solidFill>
                <a:latin typeface="TT Chocolates Bold Italics"/>
              </a:rPr>
              <a:t>Sulfolobus</a:t>
            </a:r>
            <a:r>
              <a:rPr lang="en-US" sz="1667" dirty="0">
                <a:solidFill>
                  <a:srgbClr val="FF3131"/>
                </a:solidFill>
                <a:latin typeface="TT Chocolates Bold Italics"/>
              </a:rPr>
              <a:t> .</a:t>
            </a:r>
          </a:p>
          <a:p>
            <a:pPr>
              <a:lnSpc>
                <a:spcPts val="2333"/>
              </a:lnSpc>
            </a:pPr>
            <a:endParaRPr lang="en-US" sz="1667" dirty="0">
              <a:solidFill>
                <a:srgbClr val="FF3131"/>
              </a:solidFill>
              <a:latin typeface="TT Chocolates Bold Italics"/>
            </a:endParaRPr>
          </a:p>
          <a:p>
            <a:pPr>
              <a:lnSpc>
                <a:spcPts val="2333"/>
              </a:lnSpc>
              <a:spcBef>
                <a:spcPct val="0"/>
              </a:spcBef>
            </a:pPr>
            <a:r>
              <a:rPr lang="en-US" sz="1667" dirty="0">
                <a:solidFill>
                  <a:srgbClr val="FF3131"/>
                </a:solidFill>
                <a:latin typeface="TT Chocolates Bold"/>
              </a:rPr>
              <a:t>2.Alkaliphiles:</a:t>
            </a:r>
          </a:p>
          <a:p>
            <a:pPr>
              <a:lnSpc>
                <a:spcPts val="1307"/>
              </a:lnSpc>
              <a:spcBef>
                <a:spcPct val="0"/>
              </a:spcBef>
            </a:pPr>
            <a:endParaRPr lang="en-US" sz="1667" dirty="0">
              <a:solidFill>
                <a:srgbClr val="FF3131"/>
              </a:solidFill>
              <a:latin typeface="TT Chocolates Bold"/>
            </a:endParaRPr>
          </a:p>
          <a:p>
            <a:pPr marL="359854" lvl="1" indent="-179927">
              <a:lnSpc>
                <a:spcPts val="2333"/>
              </a:lnSpc>
              <a:buFont typeface="Arial"/>
              <a:buChar char="•"/>
            </a:pPr>
            <a:r>
              <a:rPr lang="en-US" sz="1667" dirty="0">
                <a:solidFill>
                  <a:srgbClr val="000000"/>
                </a:solidFill>
                <a:latin typeface="TT Chocolates Bold"/>
              </a:rPr>
              <a:t>These bacteria grow best at an alkaline </a:t>
            </a:r>
            <a:r>
              <a:rPr lang="en-US" sz="1667" dirty="0" err="1">
                <a:solidFill>
                  <a:srgbClr val="000000"/>
                </a:solidFill>
                <a:latin typeface="TT Chocolates Bold"/>
              </a:rPr>
              <a:t>pH.</a:t>
            </a:r>
            <a:endParaRPr lang="en-US" sz="1667" dirty="0">
              <a:solidFill>
                <a:srgbClr val="000000"/>
              </a:solidFill>
              <a:latin typeface="TT Chocolates Bold"/>
            </a:endParaRPr>
          </a:p>
          <a:p>
            <a:pPr marL="359854" lvl="1" indent="-179927">
              <a:lnSpc>
                <a:spcPts val="2333"/>
              </a:lnSpc>
              <a:buFont typeface="Arial"/>
              <a:buChar char="•"/>
            </a:pPr>
            <a:r>
              <a:rPr lang="en-US" sz="1667" dirty="0">
                <a:solidFill>
                  <a:srgbClr val="000000"/>
                </a:solidFill>
                <a:latin typeface="TT Chocolates Bold"/>
              </a:rPr>
              <a:t>Example: </a:t>
            </a:r>
            <a:r>
              <a:rPr lang="en-US" sz="1667" dirty="0">
                <a:solidFill>
                  <a:srgbClr val="FF3131"/>
                </a:solidFill>
                <a:latin typeface="TT Chocolates Bold Italics"/>
              </a:rPr>
              <a:t>Vibrio cholerae</a:t>
            </a:r>
            <a:r>
              <a:rPr lang="en-US" sz="1667" dirty="0">
                <a:solidFill>
                  <a:srgbClr val="000000"/>
                </a:solidFill>
                <a:latin typeface="TT Chocolates Bold"/>
              </a:rPr>
              <a:t> optimum </a:t>
            </a:r>
            <a:r>
              <a:rPr lang="en-US" sz="1667" dirty="0" err="1">
                <a:solidFill>
                  <a:srgbClr val="000000"/>
                </a:solidFill>
                <a:latin typeface="TT Chocolates Bold"/>
              </a:rPr>
              <a:t>ph</a:t>
            </a:r>
            <a:r>
              <a:rPr lang="en-US" sz="1667" dirty="0">
                <a:solidFill>
                  <a:srgbClr val="000000"/>
                </a:solidFill>
                <a:latin typeface="TT Chocolates Bold"/>
              </a:rPr>
              <a:t> of growth is 8.2.</a:t>
            </a:r>
          </a:p>
          <a:p>
            <a:pPr marL="359854" lvl="1" indent="-179927">
              <a:lnSpc>
                <a:spcPts val="2333"/>
              </a:lnSpc>
              <a:buFont typeface="Arial"/>
              <a:buChar char="•"/>
            </a:pPr>
            <a:endParaRPr lang="en-US" sz="1667" dirty="0">
              <a:solidFill>
                <a:srgbClr val="000000"/>
              </a:solidFill>
              <a:latin typeface="TT Chocolates Bold"/>
            </a:endParaRPr>
          </a:p>
          <a:p>
            <a:pPr>
              <a:lnSpc>
                <a:spcPts val="2333"/>
              </a:lnSpc>
              <a:spcBef>
                <a:spcPct val="0"/>
              </a:spcBef>
            </a:pPr>
            <a:r>
              <a:rPr lang="en-US" sz="1667" dirty="0">
                <a:solidFill>
                  <a:srgbClr val="FF3131"/>
                </a:solidFill>
                <a:latin typeface="TT Chocolates Bold"/>
              </a:rPr>
              <a:t>3.Neutrophiles:</a:t>
            </a:r>
          </a:p>
          <a:p>
            <a:pPr>
              <a:lnSpc>
                <a:spcPts val="1400"/>
              </a:lnSpc>
              <a:spcBef>
                <a:spcPct val="0"/>
              </a:spcBef>
            </a:pPr>
            <a:endParaRPr lang="en-US" sz="1667" dirty="0">
              <a:solidFill>
                <a:srgbClr val="FF3131"/>
              </a:solidFill>
              <a:latin typeface="TT Chocolates Bold"/>
            </a:endParaRPr>
          </a:p>
          <a:p>
            <a:pPr marL="359854" lvl="1" indent="-179927">
              <a:lnSpc>
                <a:spcPts val="2333"/>
              </a:lnSpc>
              <a:buFont typeface="Arial"/>
              <a:buChar char="•"/>
            </a:pPr>
            <a:r>
              <a:rPr lang="en-US" sz="1667" dirty="0">
                <a:solidFill>
                  <a:srgbClr val="000000"/>
                </a:solidFill>
                <a:latin typeface="TT Chocolates Bold"/>
              </a:rPr>
              <a:t>These bacteria grow best at neutral pH (6.5-7.5).</a:t>
            </a:r>
          </a:p>
          <a:p>
            <a:pPr marL="359854" lvl="1" indent="-179927">
              <a:lnSpc>
                <a:spcPts val="2333"/>
              </a:lnSpc>
              <a:buFont typeface="Arial"/>
              <a:buChar char="•"/>
            </a:pPr>
            <a:r>
              <a:rPr lang="en-US" sz="1667" dirty="0">
                <a:solidFill>
                  <a:srgbClr val="000000"/>
                </a:solidFill>
                <a:latin typeface="TT Chocolates Bold"/>
              </a:rPr>
              <a:t>Most of the bacteria grow at neutral </a:t>
            </a:r>
            <a:r>
              <a:rPr lang="en-US" sz="1667" dirty="0" err="1">
                <a:solidFill>
                  <a:srgbClr val="000000"/>
                </a:solidFill>
                <a:latin typeface="TT Chocolates Bold"/>
              </a:rPr>
              <a:t>pH.</a:t>
            </a:r>
            <a:endParaRPr lang="en-US" sz="1667" dirty="0">
              <a:solidFill>
                <a:srgbClr val="000000"/>
              </a:solidFill>
              <a:latin typeface="TT Chocolates Bold"/>
            </a:endParaRPr>
          </a:p>
          <a:p>
            <a:pPr marL="359854" lvl="1" indent="-179927">
              <a:lnSpc>
                <a:spcPts val="2333"/>
              </a:lnSpc>
              <a:buFont typeface="Arial"/>
              <a:buChar char="•"/>
            </a:pPr>
            <a:r>
              <a:rPr lang="en-US" sz="1667" dirty="0">
                <a:solidFill>
                  <a:srgbClr val="000000"/>
                </a:solidFill>
                <a:latin typeface="TT Chocolates Bold"/>
              </a:rPr>
              <a:t>Example:</a:t>
            </a:r>
            <a:r>
              <a:rPr lang="en-US" sz="1667" dirty="0">
                <a:solidFill>
                  <a:srgbClr val="FF3131"/>
                </a:solidFill>
                <a:latin typeface="TT Chocolates Bold Italics"/>
              </a:rPr>
              <a:t> E. coli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1761" y="5667013"/>
            <a:ext cx="1340375" cy="1598995"/>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10961469" y="-113698"/>
            <a:ext cx="1340375" cy="1598995"/>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222579" y="220557"/>
            <a:ext cx="10367367" cy="883832"/>
          </a:xfrm>
          <a:prstGeom prst="rect">
            <a:avLst/>
          </a:prstGeom>
        </p:spPr>
        <p:txBody>
          <a:bodyPr lIns="0" tIns="0" rIns="0" bIns="0" rtlCol="0" anchor="t">
            <a:spAutoFit/>
          </a:bodyPr>
          <a:lstStyle/>
          <a:p>
            <a:pPr>
              <a:lnSpc>
                <a:spcPts val="3640"/>
              </a:lnSpc>
              <a:spcBef>
                <a:spcPct val="0"/>
              </a:spcBef>
            </a:pPr>
            <a:r>
              <a:rPr lang="en-US" sz="2400" dirty="0">
                <a:solidFill>
                  <a:srgbClr val="FF3131"/>
                </a:solidFill>
                <a:latin typeface="TT Chocolates Bold"/>
              </a:rPr>
              <a:t>Classification</a:t>
            </a:r>
            <a:r>
              <a:rPr lang="en-US" sz="2599" dirty="0">
                <a:solidFill>
                  <a:srgbClr val="FF3131"/>
                </a:solidFill>
                <a:latin typeface="TT Chocolates Bold"/>
              </a:rPr>
              <a:t> of Bacteria on the Basis of Osmotic Pressure Requirement</a:t>
            </a:r>
          </a:p>
        </p:txBody>
      </p:sp>
      <p:sp>
        <p:nvSpPr>
          <p:cNvPr id="5" name="TextBox 5"/>
          <p:cNvSpPr txBox="1"/>
          <p:nvPr/>
        </p:nvSpPr>
        <p:spPr>
          <a:xfrm>
            <a:off x="506680" y="1053064"/>
            <a:ext cx="11309693" cy="4589077"/>
          </a:xfrm>
          <a:prstGeom prst="rect">
            <a:avLst/>
          </a:prstGeom>
        </p:spPr>
        <p:txBody>
          <a:bodyPr lIns="0" tIns="0" rIns="0" bIns="0" rtlCol="0" anchor="t">
            <a:spAutoFit/>
          </a:bodyPr>
          <a:lstStyle/>
          <a:p>
            <a:pPr>
              <a:lnSpc>
                <a:spcPts val="2520"/>
              </a:lnSpc>
              <a:spcBef>
                <a:spcPct val="0"/>
              </a:spcBef>
            </a:pPr>
            <a:r>
              <a:rPr lang="en-US">
                <a:solidFill>
                  <a:srgbClr val="FF3131"/>
                </a:solidFill>
                <a:latin typeface="TT Chocolates Bold"/>
              </a:rPr>
              <a:t>1.Halophiles:</a:t>
            </a:r>
          </a:p>
          <a:p>
            <a:pPr>
              <a:lnSpc>
                <a:spcPts val="747"/>
              </a:lnSpc>
              <a:spcBef>
                <a:spcPct val="0"/>
              </a:spcBef>
            </a:pPr>
            <a:endParaRPr lang="en-US">
              <a:solidFill>
                <a:srgbClr val="FF3131"/>
              </a:solidFill>
              <a:latin typeface="TT Chocolates Bold"/>
            </a:endParaRPr>
          </a:p>
          <a:p>
            <a:pPr marL="388641" lvl="1" indent="-194320">
              <a:lnSpc>
                <a:spcPts val="2520"/>
              </a:lnSpc>
              <a:buFont typeface="Arial"/>
              <a:buChar char="•"/>
            </a:pPr>
            <a:r>
              <a:rPr lang="en-US">
                <a:solidFill>
                  <a:srgbClr val="000000"/>
                </a:solidFill>
                <a:latin typeface="TT Chocolates Bold"/>
              </a:rPr>
              <a:t>Require moderate to large salt concentrations.</a:t>
            </a:r>
          </a:p>
          <a:p>
            <a:pPr marL="388641" lvl="1" indent="-194320">
              <a:lnSpc>
                <a:spcPts val="2520"/>
              </a:lnSpc>
              <a:buFont typeface="Arial"/>
              <a:buChar char="•"/>
            </a:pPr>
            <a:r>
              <a:rPr lang="en-US">
                <a:solidFill>
                  <a:srgbClr val="000000"/>
                </a:solidFill>
                <a:latin typeface="TT Chocolates Bold"/>
              </a:rPr>
              <a:t>Cell membrane of halophilic bacteria is made up of glycoprotein with high content of negatively charged glutamic acid and aspartic acids. So high concentration of Na+ ion concentration is required to shield the –ve charge.</a:t>
            </a:r>
          </a:p>
          <a:p>
            <a:pPr marL="388641" lvl="1" indent="-194320">
              <a:lnSpc>
                <a:spcPts val="2520"/>
              </a:lnSpc>
              <a:buFont typeface="Arial"/>
              <a:buChar char="•"/>
            </a:pPr>
            <a:r>
              <a:rPr lang="en-US">
                <a:solidFill>
                  <a:srgbClr val="000000"/>
                </a:solidFill>
                <a:latin typeface="TT Chocolates Bold"/>
              </a:rPr>
              <a:t>Ocean water contains 3.5% salt. Most such bacteria are present in the oceans.</a:t>
            </a:r>
          </a:p>
          <a:p>
            <a:pPr marL="388641" lvl="1" indent="-194320">
              <a:lnSpc>
                <a:spcPts val="2520"/>
              </a:lnSpc>
              <a:buFont typeface="Arial"/>
              <a:buChar char="•"/>
            </a:pPr>
            <a:r>
              <a:rPr lang="en-US">
                <a:solidFill>
                  <a:srgbClr val="000000"/>
                </a:solidFill>
                <a:latin typeface="TT Chocolates Bold"/>
              </a:rPr>
              <a:t>Archeobacteria, Halobacterium, Halococcus.</a:t>
            </a:r>
          </a:p>
          <a:p>
            <a:pPr>
              <a:lnSpc>
                <a:spcPts val="1213"/>
              </a:lnSpc>
            </a:pPr>
            <a:endParaRPr lang="en-US">
              <a:solidFill>
                <a:srgbClr val="000000"/>
              </a:solidFill>
              <a:latin typeface="TT Chocolates Bold"/>
            </a:endParaRPr>
          </a:p>
          <a:p>
            <a:pPr>
              <a:lnSpc>
                <a:spcPts val="2520"/>
              </a:lnSpc>
              <a:spcBef>
                <a:spcPct val="0"/>
              </a:spcBef>
            </a:pPr>
            <a:r>
              <a:rPr lang="en-US">
                <a:solidFill>
                  <a:srgbClr val="FF3131"/>
                </a:solidFill>
                <a:latin typeface="TT Chocolates Bold"/>
              </a:rPr>
              <a:t>2.Extreme or Obligate Halophiles:</a:t>
            </a:r>
          </a:p>
          <a:p>
            <a:pPr>
              <a:lnSpc>
                <a:spcPts val="93"/>
              </a:lnSpc>
              <a:spcBef>
                <a:spcPct val="0"/>
              </a:spcBef>
            </a:pPr>
            <a:endParaRPr lang="en-US">
              <a:solidFill>
                <a:srgbClr val="FF3131"/>
              </a:solidFill>
              <a:latin typeface="TT Chocolates Bold"/>
            </a:endParaRPr>
          </a:p>
          <a:p>
            <a:pPr marL="388641" lvl="1" indent="-194320">
              <a:lnSpc>
                <a:spcPts val="2520"/>
              </a:lnSpc>
              <a:buFont typeface="Arial"/>
              <a:buChar char="•"/>
            </a:pPr>
            <a:r>
              <a:rPr lang="en-US">
                <a:solidFill>
                  <a:srgbClr val="000000"/>
                </a:solidFill>
                <a:latin typeface="TT Chocolates Bold"/>
              </a:rPr>
              <a:t>Require a very high salt concentrations (20 to 30%).</a:t>
            </a:r>
          </a:p>
          <a:p>
            <a:pPr marL="388641" lvl="1" indent="-194320">
              <a:lnSpc>
                <a:spcPts val="2520"/>
              </a:lnSpc>
              <a:buFont typeface="Arial"/>
              <a:buChar char="•"/>
            </a:pPr>
            <a:r>
              <a:rPr lang="en-US">
                <a:solidFill>
                  <a:srgbClr val="000000"/>
                </a:solidFill>
                <a:latin typeface="TT Chocolates Bold"/>
              </a:rPr>
              <a:t>Bacteria in Dead Sea, brine vats.</a:t>
            </a:r>
          </a:p>
          <a:p>
            <a:pPr>
              <a:lnSpc>
                <a:spcPts val="2520"/>
              </a:lnSpc>
            </a:pPr>
            <a:endParaRPr lang="en-US">
              <a:solidFill>
                <a:srgbClr val="000000"/>
              </a:solidFill>
              <a:latin typeface="TT Chocolates Bold"/>
            </a:endParaRPr>
          </a:p>
          <a:p>
            <a:pPr>
              <a:lnSpc>
                <a:spcPts val="2520"/>
              </a:lnSpc>
              <a:spcBef>
                <a:spcPct val="0"/>
              </a:spcBef>
            </a:pPr>
            <a:r>
              <a:rPr lang="en-US">
                <a:solidFill>
                  <a:srgbClr val="FF3131"/>
                </a:solidFill>
                <a:latin typeface="TT Chocolates Bold"/>
              </a:rPr>
              <a:t>3.Facultative Halophiles:</a:t>
            </a:r>
          </a:p>
          <a:p>
            <a:pPr>
              <a:lnSpc>
                <a:spcPts val="1493"/>
              </a:lnSpc>
              <a:spcBef>
                <a:spcPct val="0"/>
              </a:spcBef>
            </a:pPr>
            <a:endParaRPr lang="en-US">
              <a:solidFill>
                <a:srgbClr val="FF3131"/>
              </a:solidFill>
              <a:latin typeface="TT Chocolates Bold"/>
            </a:endParaRPr>
          </a:p>
          <a:p>
            <a:pPr marL="388641" lvl="1" indent="-194320">
              <a:lnSpc>
                <a:spcPts val="2520"/>
              </a:lnSpc>
              <a:buFont typeface="Arial"/>
              <a:buChar char="•"/>
            </a:pPr>
            <a:r>
              <a:rPr lang="en-US">
                <a:solidFill>
                  <a:srgbClr val="000000"/>
                </a:solidFill>
                <a:latin typeface="TT Chocolates Bold"/>
              </a:rPr>
              <a:t>Do not require high salt concentrations for growth, but tolerate upto 2% salt or more.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87113"/>
            <a:ext cx="9454654" cy="468398"/>
          </a:xfrm>
          <a:prstGeom prst="rect">
            <a:avLst/>
          </a:prstGeom>
        </p:spPr>
        <p:txBody>
          <a:bodyPr lIns="0" tIns="0" rIns="0" bIns="0" rtlCol="0" anchor="t">
            <a:spAutoFit/>
          </a:bodyPr>
          <a:lstStyle/>
          <a:p>
            <a:pPr algn="ctr">
              <a:lnSpc>
                <a:spcPts val="4013"/>
              </a:lnSpc>
              <a:spcBef>
                <a:spcPct val="0"/>
              </a:spcBef>
            </a:pPr>
            <a:r>
              <a:rPr lang="en-US" sz="2866" dirty="0">
                <a:solidFill>
                  <a:srgbClr val="FF3131"/>
                </a:solidFill>
                <a:latin typeface="TT Chocolates Bold"/>
              </a:rPr>
              <a:t>Classification of </a:t>
            </a:r>
            <a:r>
              <a:rPr lang="en-US" sz="2400" dirty="0">
                <a:solidFill>
                  <a:srgbClr val="FF3131"/>
                </a:solidFill>
                <a:latin typeface="TT Chocolates Bold"/>
              </a:rPr>
              <a:t>Bacteria</a:t>
            </a:r>
            <a:r>
              <a:rPr lang="en-US" sz="2866" dirty="0">
                <a:solidFill>
                  <a:srgbClr val="FF3131"/>
                </a:solidFill>
                <a:latin typeface="TT Chocolates Bold"/>
              </a:rPr>
              <a:t> on the Basis of Number of Flagella</a:t>
            </a:r>
          </a:p>
        </p:txBody>
      </p:sp>
      <p:sp>
        <p:nvSpPr>
          <p:cNvPr id="3" name="Freeform 3"/>
          <p:cNvSpPr/>
          <p:nvPr/>
        </p:nvSpPr>
        <p:spPr>
          <a:xfrm>
            <a:off x="10961469" y="-113698"/>
            <a:ext cx="1340375" cy="1598995"/>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1200"/>
          </a:p>
        </p:txBody>
      </p:sp>
      <p:sp>
        <p:nvSpPr>
          <p:cNvPr id="4" name="Freeform 4"/>
          <p:cNvSpPr/>
          <p:nvPr/>
        </p:nvSpPr>
        <p:spPr>
          <a:xfrm>
            <a:off x="-261761" y="5667013"/>
            <a:ext cx="1340375" cy="1598995"/>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1200"/>
          </a:p>
        </p:txBody>
      </p:sp>
      <p:sp>
        <p:nvSpPr>
          <p:cNvPr id="5" name="TextBox 5"/>
          <p:cNvSpPr txBox="1"/>
          <p:nvPr/>
        </p:nvSpPr>
        <p:spPr>
          <a:xfrm>
            <a:off x="506680" y="1054013"/>
            <a:ext cx="11341434" cy="4840492"/>
          </a:xfrm>
          <a:prstGeom prst="rect">
            <a:avLst/>
          </a:prstGeom>
        </p:spPr>
        <p:txBody>
          <a:bodyPr lIns="0" tIns="0" rIns="0" bIns="0" rtlCol="0" anchor="t">
            <a:spAutoFit/>
          </a:bodyPr>
          <a:lstStyle/>
          <a:p>
            <a:pPr>
              <a:lnSpc>
                <a:spcPts val="2893"/>
              </a:lnSpc>
              <a:spcBef>
                <a:spcPct val="0"/>
              </a:spcBef>
            </a:pPr>
            <a:r>
              <a:rPr lang="en-US" sz="2067">
                <a:solidFill>
                  <a:srgbClr val="000000"/>
                </a:solidFill>
                <a:latin typeface="TT Chocolates Bold"/>
              </a:rPr>
              <a:t>On the basis of flagella the bacteria can be classified as:</a:t>
            </a:r>
          </a:p>
          <a:p>
            <a:pPr>
              <a:lnSpc>
                <a:spcPts val="2893"/>
              </a:lnSpc>
              <a:spcBef>
                <a:spcPct val="0"/>
              </a:spcBef>
            </a:pPr>
            <a:endParaRPr lang="en-US" sz="2067">
              <a:solidFill>
                <a:srgbClr val="000000"/>
              </a:solidFill>
              <a:latin typeface="TT Chocolates Bold"/>
            </a:endParaRPr>
          </a:p>
          <a:p>
            <a:pPr>
              <a:lnSpc>
                <a:spcPts val="2893"/>
              </a:lnSpc>
              <a:spcBef>
                <a:spcPct val="0"/>
              </a:spcBef>
            </a:pPr>
            <a:r>
              <a:rPr lang="en-US" sz="2067">
                <a:solidFill>
                  <a:srgbClr val="FF3131"/>
                </a:solidFill>
                <a:latin typeface="TT Chocolates Bold"/>
              </a:rPr>
              <a:t>1.Atrichos</a:t>
            </a:r>
            <a:r>
              <a:rPr lang="en-US" sz="2067">
                <a:solidFill>
                  <a:srgbClr val="000000"/>
                </a:solidFill>
                <a:latin typeface="TT Chocolates Bold"/>
              </a:rPr>
              <a:t>:  These bacteria has no flagella. Example: </a:t>
            </a:r>
            <a:r>
              <a:rPr lang="en-US" sz="2067">
                <a:solidFill>
                  <a:srgbClr val="FF3131"/>
                </a:solidFill>
                <a:latin typeface="TT Chocolates Bold Italics"/>
              </a:rPr>
              <a:t>Corynebacterium diptherae</a:t>
            </a:r>
            <a:r>
              <a:rPr lang="en-US" sz="2067">
                <a:solidFill>
                  <a:srgbClr val="000000"/>
                </a:solidFill>
                <a:latin typeface="TT Chocolates Bold"/>
              </a:rPr>
              <a:t>.</a:t>
            </a:r>
          </a:p>
          <a:p>
            <a:pPr>
              <a:lnSpc>
                <a:spcPts val="1307"/>
              </a:lnSpc>
              <a:spcBef>
                <a:spcPct val="0"/>
              </a:spcBef>
            </a:pPr>
            <a:endParaRPr lang="en-US" sz="2067">
              <a:solidFill>
                <a:srgbClr val="000000"/>
              </a:solidFill>
              <a:latin typeface="TT Chocolates Bold"/>
            </a:endParaRPr>
          </a:p>
          <a:p>
            <a:pPr>
              <a:lnSpc>
                <a:spcPts val="2893"/>
              </a:lnSpc>
              <a:spcBef>
                <a:spcPct val="0"/>
              </a:spcBef>
            </a:pPr>
            <a:r>
              <a:rPr lang="en-US" sz="2067">
                <a:solidFill>
                  <a:srgbClr val="FF3131"/>
                </a:solidFill>
                <a:latin typeface="TT Chocolates Bold"/>
              </a:rPr>
              <a:t>2.Monotrichous</a:t>
            </a:r>
            <a:r>
              <a:rPr lang="en-US" sz="2067">
                <a:solidFill>
                  <a:srgbClr val="000000"/>
                </a:solidFill>
                <a:latin typeface="TT Chocolates Bold"/>
              </a:rPr>
              <a:t>:  One flagellum is attached to one end of the bacteria cell. Example: – </a:t>
            </a:r>
            <a:r>
              <a:rPr lang="en-US" sz="2067">
                <a:solidFill>
                  <a:srgbClr val="FF3131"/>
                </a:solidFill>
                <a:latin typeface="TT Chocolates Bold Italics"/>
              </a:rPr>
              <a:t>Vibro cholerae</a:t>
            </a:r>
            <a:r>
              <a:rPr lang="en-US" sz="2067">
                <a:solidFill>
                  <a:srgbClr val="000000"/>
                </a:solidFill>
                <a:latin typeface="TT Chocolates Bold"/>
              </a:rPr>
              <a:t>.</a:t>
            </a:r>
          </a:p>
          <a:p>
            <a:pPr>
              <a:lnSpc>
                <a:spcPts val="1400"/>
              </a:lnSpc>
              <a:spcBef>
                <a:spcPct val="0"/>
              </a:spcBef>
            </a:pPr>
            <a:endParaRPr lang="en-US" sz="2067">
              <a:solidFill>
                <a:srgbClr val="000000"/>
              </a:solidFill>
              <a:latin typeface="TT Chocolates Bold"/>
            </a:endParaRPr>
          </a:p>
          <a:p>
            <a:pPr>
              <a:lnSpc>
                <a:spcPts val="2893"/>
              </a:lnSpc>
              <a:spcBef>
                <a:spcPct val="0"/>
              </a:spcBef>
            </a:pPr>
            <a:r>
              <a:rPr lang="en-US" sz="2067">
                <a:solidFill>
                  <a:srgbClr val="FF3131"/>
                </a:solidFill>
                <a:latin typeface="TT Chocolates Bold"/>
              </a:rPr>
              <a:t>3.Lophotrichous</a:t>
            </a:r>
            <a:r>
              <a:rPr lang="en-US" sz="2067">
                <a:solidFill>
                  <a:srgbClr val="000000"/>
                </a:solidFill>
                <a:latin typeface="TT Chocolates Bold"/>
              </a:rPr>
              <a:t>:  Bunch of flagella is attached to one end of the bacteria cell. Example: </a:t>
            </a:r>
            <a:r>
              <a:rPr lang="en-US" sz="2067">
                <a:solidFill>
                  <a:srgbClr val="FF3131"/>
                </a:solidFill>
                <a:latin typeface="TT Chocolates Bold Italics"/>
              </a:rPr>
              <a:t>Pseudomonas</a:t>
            </a:r>
            <a:r>
              <a:rPr lang="en-US" sz="2067">
                <a:solidFill>
                  <a:srgbClr val="000000"/>
                </a:solidFill>
                <a:latin typeface="TT Chocolates Bold"/>
              </a:rPr>
              <a:t>.</a:t>
            </a:r>
          </a:p>
          <a:p>
            <a:pPr>
              <a:lnSpc>
                <a:spcPts val="1680"/>
              </a:lnSpc>
              <a:spcBef>
                <a:spcPct val="0"/>
              </a:spcBef>
            </a:pPr>
            <a:endParaRPr lang="en-US" sz="2067">
              <a:solidFill>
                <a:srgbClr val="000000"/>
              </a:solidFill>
              <a:latin typeface="TT Chocolates Bold"/>
            </a:endParaRPr>
          </a:p>
          <a:p>
            <a:pPr>
              <a:lnSpc>
                <a:spcPts val="2893"/>
              </a:lnSpc>
              <a:spcBef>
                <a:spcPct val="0"/>
              </a:spcBef>
            </a:pPr>
            <a:r>
              <a:rPr lang="en-US" sz="2067">
                <a:solidFill>
                  <a:srgbClr val="FF3131"/>
                </a:solidFill>
                <a:latin typeface="TT Chocolates Bold"/>
              </a:rPr>
              <a:t>4.Amphitrichous</a:t>
            </a:r>
            <a:r>
              <a:rPr lang="en-US" sz="2067">
                <a:solidFill>
                  <a:srgbClr val="000000"/>
                </a:solidFill>
                <a:latin typeface="TT Chocolates Bold"/>
              </a:rPr>
              <a:t>:  Bunch of flagella arising from both end of the bacteria cell. Example: </a:t>
            </a:r>
            <a:r>
              <a:rPr lang="en-US" sz="2067">
                <a:solidFill>
                  <a:srgbClr val="FF3131"/>
                </a:solidFill>
                <a:latin typeface="TT Chocolates Bold Italics"/>
              </a:rPr>
              <a:t>Rhodospirillum rubrum.</a:t>
            </a:r>
          </a:p>
          <a:p>
            <a:pPr>
              <a:lnSpc>
                <a:spcPts val="1680"/>
              </a:lnSpc>
              <a:spcBef>
                <a:spcPct val="0"/>
              </a:spcBef>
            </a:pPr>
            <a:endParaRPr lang="en-US" sz="2067">
              <a:solidFill>
                <a:srgbClr val="FF3131"/>
              </a:solidFill>
              <a:latin typeface="TT Chocolates Bold Italics"/>
            </a:endParaRPr>
          </a:p>
          <a:p>
            <a:pPr>
              <a:lnSpc>
                <a:spcPts val="2893"/>
              </a:lnSpc>
              <a:spcBef>
                <a:spcPct val="0"/>
              </a:spcBef>
            </a:pPr>
            <a:r>
              <a:rPr lang="en-US" sz="2067">
                <a:solidFill>
                  <a:srgbClr val="FF3131"/>
                </a:solidFill>
                <a:latin typeface="TT Chocolates Bold"/>
              </a:rPr>
              <a:t>5.Peritrichous</a:t>
            </a:r>
            <a:r>
              <a:rPr lang="en-US" sz="2067">
                <a:solidFill>
                  <a:srgbClr val="000000"/>
                </a:solidFill>
                <a:latin typeface="TT Chocolates Bold"/>
              </a:rPr>
              <a:t> :  The flagella are evenly distributed surrounding the entire bacterial cell. Example: Bacillus.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1761" y="5667013"/>
            <a:ext cx="1340375" cy="1598995"/>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10961469" y="-113698"/>
            <a:ext cx="1340375" cy="1598995"/>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1200"/>
          </a:p>
        </p:txBody>
      </p:sp>
      <p:sp>
        <p:nvSpPr>
          <p:cNvPr id="4" name="Freeform 4"/>
          <p:cNvSpPr/>
          <p:nvPr/>
        </p:nvSpPr>
        <p:spPr>
          <a:xfrm>
            <a:off x="1948221" y="939201"/>
            <a:ext cx="8000799" cy="5362787"/>
          </a:xfrm>
          <a:custGeom>
            <a:avLst/>
            <a:gdLst/>
            <a:ahLst/>
            <a:cxnLst/>
            <a:rect l="l" t="t" r="r" b="b"/>
            <a:pathLst>
              <a:path w="12001199" h="8044180">
                <a:moveTo>
                  <a:pt x="0" y="0"/>
                </a:moveTo>
                <a:lnTo>
                  <a:pt x="12001200" y="0"/>
                </a:lnTo>
                <a:lnTo>
                  <a:pt x="12001200" y="8044180"/>
                </a:lnTo>
                <a:lnTo>
                  <a:pt x="0" y="8044180"/>
                </a:lnTo>
                <a:lnTo>
                  <a:pt x="0" y="0"/>
                </a:lnTo>
                <a:close/>
              </a:path>
            </a:pathLst>
          </a:custGeom>
          <a:blipFill>
            <a:blip r:embed="rId3"/>
            <a:stretch>
              <a:fillRect l="-1597" r="-1597" b="-7770"/>
            </a:stretch>
          </a:blipFill>
        </p:spPr>
        <p:txBody>
          <a:bodyPr/>
          <a:lstStyle/>
          <a:p>
            <a:endParaRPr lang="en-US"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61469" y="-113698"/>
            <a:ext cx="1340375" cy="1598995"/>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261761" y="5667013"/>
            <a:ext cx="1340375" cy="1598995"/>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968615" y="404707"/>
            <a:ext cx="9095383" cy="468398"/>
          </a:xfrm>
          <a:prstGeom prst="rect">
            <a:avLst/>
          </a:prstGeom>
        </p:spPr>
        <p:txBody>
          <a:bodyPr lIns="0" tIns="0" rIns="0" bIns="0" rtlCol="0" anchor="t">
            <a:spAutoFit/>
          </a:bodyPr>
          <a:lstStyle/>
          <a:p>
            <a:pPr algn="ctr">
              <a:lnSpc>
                <a:spcPts val="4013"/>
              </a:lnSpc>
              <a:spcBef>
                <a:spcPct val="0"/>
              </a:spcBef>
            </a:pPr>
            <a:r>
              <a:rPr lang="en-US" sz="2400" dirty="0">
                <a:solidFill>
                  <a:srgbClr val="FF3131"/>
                </a:solidFill>
                <a:latin typeface="TT Chocolates Bold"/>
              </a:rPr>
              <a:t>Classification</a:t>
            </a:r>
            <a:r>
              <a:rPr lang="en-US" sz="2866" dirty="0">
                <a:solidFill>
                  <a:srgbClr val="FF3131"/>
                </a:solidFill>
                <a:latin typeface="TT Chocolates Bold"/>
              </a:rPr>
              <a:t> of Bacteria on the basis of Spore Formation</a:t>
            </a:r>
          </a:p>
        </p:txBody>
      </p:sp>
      <p:sp>
        <p:nvSpPr>
          <p:cNvPr id="5" name="TextBox 5"/>
          <p:cNvSpPr txBox="1"/>
          <p:nvPr/>
        </p:nvSpPr>
        <p:spPr>
          <a:xfrm>
            <a:off x="877851" y="1096857"/>
            <a:ext cx="10917740" cy="4673780"/>
          </a:xfrm>
          <a:prstGeom prst="rect">
            <a:avLst/>
          </a:prstGeom>
        </p:spPr>
        <p:txBody>
          <a:bodyPr lIns="0" tIns="0" rIns="0" bIns="0" rtlCol="0" anchor="t">
            <a:spAutoFit/>
          </a:bodyPr>
          <a:lstStyle/>
          <a:p>
            <a:pPr>
              <a:lnSpc>
                <a:spcPts val="2893"/>
              </a:lnSpc>
            </a:pPr>
            <a:endParaRPr sz="1200"/>
          </a:p>
          <a:p>
            <a:pPr algn="just">
              <a:lnSpc>
                <a:spcPts val="2893"/>
              </a:lnSpc>
            </a:pPr>
            <a:r>
              <a:rPr lang="en-US" sz="2066">
                <a:solidFill>
                  <a:srgbClr val="FF3131"/>
                </a:solidFill>
                <a:latin typeface="TT Chocolates Bold"/>
              </a:rPr>
              <a:t>1.Spore forming bacteria</a:t>
            </a:r>
            <a:r>
              <a:rPr lang="en-US" sz="2066">
                <a:solidFill>
                  <a:srgbClr val="000000"/>
                </a:solidFill>
                <a:latin typeface="TT Chocolates Bold"/>
              </a:rPr>
              <a:t>:</a:t>
            </a:r>
          </a:p>
          <a:p>
            <a:pPr>
              <a:lnSpc>
                <a:spcPts val="2893"/>
              </a:lnSpc>
              <a:spcBef>
                <a:spcPct val="0"/>
              </a:spcBef>
            </a:pPr>
            <a:endParaRPr lang="en-US" sz="2066">
              <a:solidFill>
                <a:srgbClr val="000000"/>
              </a:solidFill>
              <a:latin typeface="TT Chocolates Bold"/>
            </a:endParaRPr>
          </a:p>
          <a:p>
            <a:pPr marL="446214" lvl="1" indent="-223107">
              <a:lnSpc>
                <a:spcPts val="2893"/>
              </a:lnSpc>
              <a:buFont typeface="Arial"/>
              <a:buChar char="•"/>
            </a:pPr>
            <a:r>
              <a:rPr lang="en-US" sz="2066">
                <a:solidFill>
                  <a:srgbClr val="000000"/>
                </a:solidFill>
                <a:latin typeface="TT Chocolates Bold"/>
              </a:rPr>
              <a:t>Those bacteria that produce spore during unfavorable condition.</a:t>
            </a:r>
          </a:p>
          <a:p>
            <a:pPr marL="446214" lvl="1" indent="-223107">
              <a:lnSpc>
                <a:spcPts val="2893"/>
              </a:lnSpc>
              <a:buFont typeface="Arial"/>
              <a:buChar char="•"/>
            </a:pPr>
            <a:r>
              <a:rPr lang="en-US" sz="2066">
                <a:solidFill>
                  <a:srgbClr val="000000"/>
                </a:solidFill>
                <a:latin typeface="TT Chocolates Bold"/>
              </a:rPr>
              <a:t>These are further divided into two groups:</a:t>
            </a:r>
          </a:p>
          <a:p>
            <a:pPr>
              <a:lnSpc>
                <a:spcPts val="1680"/>
              </a:lnSpc>
            </a:pPr>
            <a:endParaRPr lang="en-US" sz="2066">
              <a:solidFill>
                <a:srgbClr val="000000"/>
              </a:solidFill>
              <a:latin typeface="TT Chocolates Bold"/>
            </a:endParaRPr>
          </a:p>
          <a:p>
            <a:pPr>
              <a:lnSpc>
                <a:spcPts val="2893"/>
              </a:lnSpc>
              <a:spcBef>
                <a:spcPct val="0"/>
              </a:spcBef>
            </a:pPr>
            <a:r>
              <a:rPr lang="en-US" sz="2066">
                <a:solidFill>
                  <a:srgbClr val="000000"/>
                </a:solidFill>
                <a:latin typeface="TT Chocolates Bold"/>
              </a:rPr>
              <a:t>i) Endospore forming bacteria: Spore is produced within the bacterial cell.Examples. </a:t>
            </a:r>
            <a:r>
              <a:rPr lang="en-US" sz="2066">
                <a:solidFill>
                  <a:srgbClr val="FF3131"/>
                </a:solidFill>
                <a:latin typeface="TT Chocolates Bold Italics"/>
              </a:rPr>
              <a:t>Bacillus</a:t>
            </a:r>
            <a:r>
              <a:rPr lang="en-US" sz="2066">
                <a:solidFill>
                  <a:srgbClr val="000000"/>
                </a:solidFill>
                <a:latin typeface="TT Chocolates Bold"/>
              </a:rPr>
              <a:t>, </a:t>
            </a:r>
            <a:r>
              <a:rPr lang="en-US" sz="2066">
                <a:solidFill>
                  <a:srgbClr val="FF3131"/>
                </a:solidFill>
                <a:latin typeface="TT Chocolates Bold Italics"/>
              </a:rPr>
              <a:t>Clostridium</a:t>
            </a:r>
            <a:r>
              <a:rPr lang="en-US" sz="2066">
                <a:solidFill>
                  <a:srgbClr val="000000"/>
                </a:solidFill>
                <a:latin typeface="TT Chocolates Bold"/>
              </a:rPr>
              <a:t>, </a:t>
            </a:r>
            <a:r>
              <a:rPr lang="en-US" sz="2066">
                <a:solidFill>
                  <a:srgbClr val="FF3131"/>
                </a:solidFill>
                <a:latin typeface="TT Chocolates Bold Italics"/>
              </a:rPr>
              <a:t>Sporosarcina</a:t>
            </a:r>
            <a:r>
              <a:rPr lang="en-US" sz="2066">
                <a:solidFill>
                  <a:srgbClr val="000000"/>
                </a:solidFill>
                <a:latin typeface="TT Chocolates Bold"/>
              </a:rPr>
              <a:t> etc</a:t>
            </a:r>
          </a:p>
          <a:p>
            <a:pPr>
              <a:lnSpc>
                <a:spcPts val="1400"/>
              </a:lnSpc>
              <a:spcBef>
                <a:spcPct val="0"/>
              </a:spcBef>
            </a:pPr>
            <a:endParaRPr lang="en-US" sz="2066">
              <a:solidFill>
                <a:srgbClr val="000000"/>
              </a:solidFill>
              <a:latin typeface="TT Chocolates Bold"/>
            </a:endParaRPr>
          </a:p>
          <a:p>
            <a:pPr>
              <a:lnSpc>
                <a:spcPts val="2893"/>
              </a:lnSpc>
              <a:spcBef>
                <a:spcPct val="0"/>
              </a:spcBef>
            </a:pPr>
            <a:r>
              <a:rPr lang="en-US" sz="2066">
                <a:solidFill>
                  <a:srgbClr val="000000"/>
                </a:solidFill>
                <a:latin typeface="TT Chocolates Bold"/>
              </a:rPr>
              <a:t>ii) Exospore forming bacteria: Spore is produced outside the cell.Example.  </a:t>
            </a:r>
            <a:r>
              <a:rPr lang="en-US" sz="2066">
                <a:solidFill>
                  <a:srgbClr val="FF3131"/>
                </a:solidFill>
                <a:latin typeface="TT Chocolates Bold Italics"/>
              </a:rPr>
              <a:t>Methylosinus</a:t>
            </a:r>
          </a:p>
          <a:p>
            <a:pPr>
              <a:lnSpc>
                <a:spcPts val="1960"/>
              </a:lnSpc>
              <a:spcBef>
                <a:spcPct val="0"/>
              </a:spcBef>
            </a:pPr>
            <a:endParaRPr lang="en-US" sz="2066">
              <a:solidFill>
                <a:srgbClr val="FF3131"/>
              </a:solidFill>
              <a:latin typeface="TT Chocolates Bold Italics"/>
            </a:endParaRPr>
          </a:p>
          <a:p>
            <a:pPr>
              <a:lnSpc>
                <a:spcPts val="2893"/>
              </a:lnSpc>
              <a:spcBef>
                <a:spcPct val="0"/>
              </a:spcBef>
            </a:pPr>
            <a:r>
              <a:rPr lang="en-US" sz="2066">
                <a:solidFill>
                  <a:srgbClr val="FF3131"/>
                </a:solidFill>
                <a:latin typeface="TT Chocolates Bold"/>
              </a:rPr>
              <a:t>2.Non sporing bacteria</a:t>
            </a:r>
            <a:r>
              <a:rPr lang="en-US" sz="2066">
                <a:solidFill>
                  <a:srgbClr val="000000"/>
                </a:solidFill>
                <a:latin typeface="TT Chocolates Bold"/>
              </a:rPr>
              <a:t>:</a:t>
            </a:r>
          </a:p>
          <a:p>
            <a:pPr>
              <a:lnSpc>
                <a:spcPts val="2613"/>
              </a:lnSpc>
              <a:spcBef>
                <a:spcPct val="0"/>
              </a:spcBef>
            </a:pPr>
            <a:endParaRPr lang="en-US" sz="2066">
              <a:solidFill>
                <a:srgbClr val="000000"/>
              </a:solidFill>
              <a:latin typeface="TT Chocolates Bold"/>
            </a:endParaRPr>
          </a:p>
          <a:p>
            <a:pPr>
              <a:lnSpc>
                <a:spcPts val="2893"/>
              </a:lnSpc>
              <a:spcBef>
                <a:spcPct val="0"/>
              </a:spcBef>
            </a:pPr>
            <a:r>
              <a:rPr lang="en-US" sz="2066">
                <a:solidFill>
                  <a:srgbClr val="000000"/>
                </a:solidFill>
                <a:latin typeface="TT Chocolates Bold"/>
              </a:rPr>
              <a:t>Those bacteria which do not produce spores. Eg. </a:t>
            </a:r>
            <a:r>
              <a:rPr lang="en-US" sz="2066">
                <a:solidFill>
                  <a:srgbClr val="FF3131"/>
                </a:solidFill>
                <a:latin typeface="TT Chocolates Bold Italics"/>
              </a:rPr>
              <a:t>E. coli</a:t>
            </a:r>
            <a:r>
              <a:rPr lang="en-US" sz="2066">
                <a:solidFill>
                  <a:srgbClr val="000000"/>
                </a:solidFill>
                <a:latin typeface="TT Chocolates Bold"/>
              </a:rPr>
              <a:t>, </a:t>
            </a:r>
            <a:r>
              <a:rPr lang="en-US" sz="2066">
                <a:solidFill>
                  <a:srgbClr val="FF3131"/>
                </a:solidFill>
                <a:latin typeface="TT Chocolates Bold Italics"/>
              </a:rPr>
              <a:t>Salmonella</a:t>
            </a:r>
            <a:r>
              <a:rPr lang="en-US" sz="2066">
                <a:solidFill>
                  <a:srgbClr val="000000"/>
                </a:solidFill>
                <a:latin typeface="TT Chocolates Bold"/>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6134161" y="-998533"/>
            <a:ext cx="5403694" cy="7362283"/>
          </a:xfrm>
          <a:custGeom>
            <a:avLst/>
            <a:gdLst/>
            <a:ahLst/>
            <a:cxnLst/>
            <a:rect l="l" t="t" r="r" b="b"/>
            <a:pathLst>
              <a:path w="8105541" h="11043424">
                <a:moveTo>
                  <a:pt x="8105541" y="0"/>
                </a:moveTo>
                <a:lnTo>
                  <a:pt x="0" y="0"/>
                </a:lnTo>
                <a:lnTo>
                  <a:pt x="0" y="11043424"/>
                </a:lnTo>
                <a:lnTo>
                  <a:pt x="8105541" y="11043424"/>
                </a:lnTo>
                <a:lnTo>
                  <a:pt x="8105541" y="0"/>
                </a:lnTo>
                <a:close/>
              </a:path>
            </a:pathLst>
          </a:custGeom>
          <a:blipFill>
            <a:blip r:embed="rId2"/>
            <a:stretch>
              <a:fillRect/>
            </a:stretch>
          </a:blipFill>
        </p:spPr>
        <p:txBody>
          <a:bodyPr/>
          <a:lstStyle/>
          <a:p>
            <a:endParaRPr lang="en-US" sz="1200"/>
          </a:p>
        </p:txBody>
      </p:sp>
      <p:sp>
        <p:nvSpPr>
          <p:cNvPr id="3" name="TextBox 3"/>
          <p:cNvSpPr txBox="1"/>
          <p:nvPr/>
        </p:nvSpPr>
        <p:spPr>
          <a:xfrm>
            <a:off x="859341" y="3434043"/>
            <a:ext cx="4944619" cy="1101840"/>
          </a:xfrm>
          <a:prstGeom prst="rect">
            <a:avLst/>
          </a:prstGeom>
        </p:spPr>
        <p:txBody>
          <a:bodyPr lIns="0" tIns="0" rIns="0" bIns="0" rtlCol="0" anchor="t">
            <a:spAutoFit/>
          </a:bodyPr>
          <a:lstStyle/>
          <a:p>
            <a:pPr>
              <a:lnSpc>
                <a:spcPts val="8450"/>
              </a:lnSpc>
            </a:pPr>
            <a:r>
              <a:rPr lang="en-US" sz="8450" spc="93">
                <a:solidFill>
                  <a:srgbClr val="231076"/>
                </a:solidFill>
                <a:latin typeface="Anton"/>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14333" y="791367"/>
            <a:ext cx="8302724" cy="1176541"/>
          </a:xfrm>
          <a:prstGeom prst="rect">
            <a:avLst/>
          </a:prstGeom>
        </p:spPr>
        <p:txBody>
          <a:bodyPr lIns="0" tIns="0" rIns="0" bIns="0" rtlCol="0" anchor="t">
            <a:spAutoFit/>
          </a:bodyPr>
          <a:lstStyle/>
          <a:p>
            <a:pPr algn="ctr">
              <a:lnSpc>
                <a:spcPts val="4760"/>
              </a:lnSpc>
              <a:spcBef>
                <a:spcPct val="0"/>
              </a:spcBef>
            </a:pPr>
            <a:r>
              <a:rPr lang="en-US" sz="3400">
                <a:solidFill>
                  <a:srgbClr val="FF3131"/>
                </a:solidFill>
                <a:latin typeface="TT Chocolates Bold"/>
              </a:rPr>
              <a:t>Classification of Bacteria in different 9 ways</a:t>
            </a:r>
          </a:p>
        </p:txBody>
      </p:sp>
      <p:sp>
        <p:nvSpPr>
          <p:cNvPr id="3" name="TextBox 3"/>
          <p:cNvSpPr txBox="1"/>
          <p:nvPr/>
        </p:nvSpPr>
        <p:spPr>
          <a:xfrm>
            <a:off x="274308" y="2243620"/>
            <a:ext cx="11327879" cy="3885231"/>
          </a:xfrm>
          <a:prstGeom prst="rect">
            <a:avLst/>
          </a:prstGeom>
        </p:spPr>
        <p:txBody>
          <a:bodyPr lIns="0" tIns="0" rIns="0" bIns="0" rtlCol="0" anchor="t">
            <a:spAutoFit/>
          </a:bodyPr>
          <a:lstStyle/>
          <a:p>
            <a:pPr>
              <a:lnSpc>
                <a:spcPts val="3360"/>
              </a:lnSpc>
              <a:spcBef>
                <a:spcPct val="0"/>
              </a:spcBef>
            </a:pPr>
            <a:r>
              <a:rPr lang="en-US" sz="2399" dirty="0">
                <a:solidFill>
                  <a:srgbClr val="000000"/>
                </a:solidFill>
                <a:highlight>
                  <a:srgbClr val="00FF00"/>
                </a:highlight>
                <a:latin typeface="TT Chocolates Bold"/>
              </a:rPr>
              <a:t>1.</a:t>
            </a:r>
            <a:r>
              <a:rPr lang="en-US" sz="2399" dirty="0">
                <a:solidFill>
                  <a:srgbClr val="000000"/>
                </a:solidFill>
                <a:latin typeface="TT Chocolates Bold"/>
              </a:rPr>
              <a:t> Classification on the basis of Gram Stain and Bacterial Cell Wall</a:t>
            </a:r>
          </a:p>
          <a:p>
            <a:pPr>
              <a:lnSpc>
                <a:spcPts val="3360"/>
              </a:lnSpc>
              <a:spcBef>
                <a:spcPct val="0"/>
              </a:spcBef>
            </a:pPr>
            <a:r>
              <a:rPr lang="en-US" sz="2399" dirty="0">
                <a:solidFill>
                  <a:srgbClr val="000000"/>
                </a:solidFill>
                <a:highlight>
                  <a:srgbClr val="00FF00"/>
                </a:highlight>
                <a:latin typeface="TT Chocolates Bold"/>
              </a:rPr>
              <a:t>2.</a:t>
            </a:r>
            <a:r>
              <a:rPr lang="en-US" sz="2399" dirty="0">
                <a:solidFill>
                  <a:srgbClr val="000000"/>
                </a:solidFill>
                <a:latin typeface="TT Chocolates Bold"/>
              </a:rPr>
              <a:t> Classification of Bacteria on the Basis of Shape Others</a:t>
            </a:r>
          </a:p>
          <a:p>
            <a:pPr>
              <a:lnSpc>
                <a:spcPts val="3360"/>
              </a:lnSpc>
              <a:spcBef>
                <a:spcPct val="0"/>
              </a:spcBef>
            </a:pPr>
            <a:r>
              <a:rPr lang="en-US" sz="2399" dirty="0">
                <a:solidFill>
                  <a:srgbClr val="000000"/>
                </a:solidFill>
                <a:highlight>
                  <a:srgbClr val="00FF00"/>
                </a:highlight>
                <a:latin typeface="TT Chocolates Bold"/>
              </a:rPr>
              <a:t>3.</a:t>
            </a:r>
            <a:r>
              <a:rPr lang="en-US" sz="2399" dirty="0">
                <a:solidFill>
                  <a:srgbClr val="000000"/>
                </a:solidFill>
                <a:latin typeface="TT Chocolates Bold"/>
              </a:rPr>
              <a:t> Classification of Bacteria on the Basis of Mode of Nutrition</a:t>
            </a:r>
          </a:p>
          <a:p>
            <a:pPr>
              <a:lnSpc>
                <a:spcPts val="3360"/>
              </a:lnSpc>
              <a:spcBef>
                <a:spcPct val="0"/>
              </a:spcBef>
            </a:pPr>
            <a:r>
              <a:rPr lang="en-US" sz="2399" dirty="0">
                <a:solidFill>
                  <a:srgbClr val="000000"/>
                </a:solidFill>
                <a:highlight>
                  <a:srgbClr val="00FF00"/>
                </a:highlight>
                <a:latin typeface="TT Chocolates Bold"/>
              </a:rPr>
              <a:t>4.</a:t>
            </a:r>
            <a:r>
              <a:rPr lang="en-US" sz="2399" dirty="0">
                <a:solidFill>
                  <a:srgbClr val="000000"/>
                </a:solidFill>
                <a:latin typeface="TT Chocolates Bold"/>
              </a:rPr>
              <a:t> Classification of Bacteria on the Basis of Temperature Requirement</a:t>
            </a:r>
          </a:p>
          <a:p>
            <a:pPr>
              <a:lnSpc>
                <a:spcPts val="3360"/>
              </a:lnSpc>
              <a:spcBef>
                <a:spcPct val="0"/>
              </a:spcBef>
            </a:pPr>
            <a:r>
              <a:rPr lang="en-US" sz="2399" dirty="0">
                <a:solidFill>
                  <a:srgbClr val="000000"/>
                </a:solidFill>
                <a:highlight>
                  <a:srgbClr val="00FF00"/>
                </a:highlight>
                <a:latin typeface="TT Chocolates Bold"/>
              </a:rPr>
              <a:t>5.</a:t>
            </a:r>
            <a:r>
              <a:rPr lang="en-US" sz="2399" dirty="0">
                <a:solidFill>
                  <a:srgbClr val="000000"/>
                </a:solidFill>
                <a:latin typeface="TT Chocolates Bold"/>
              </a:rPr>
              <a:t> Classification of Bacteria on the Basis of Oxygen Requirement</a:t>
            </a:r>
          </a:p>
          <a:p>
            <a:pPr>
              <a:lnSpc>
                <a:spcPts val="3360"/>
              </a:lnSpc>
              <a:spcBef>
                <a:spcPct val="0"/>
              </a:spcBef>
            </a:pPr>
            <a:r>
              <a:rPr lang="en-US" sz="2399" dirty="0">
                <a:solidFill>
                  <a:srgbClr val="000000"/>
                </a:solidFill>
                <a:highlight>
                  <a:srgbClr val="00FF00"/>
                </a:highlight>
                <a:latin typeface="TT Chocolates Bold"/>
              </a:rPr>
              <a:t>6.</a:t>
            </a:r>
            <a:r>
              <a:rPr lang="en-US" sz="2399" dirty="0">
                <a:solidFill>
                  <a:srgbClr val="000000"/>
                </a:solidFill>
                <a:latin typeface="TT Chocolates Bold"/>
              </a:rPr>
              <a:t> Classification of Bacteria on the Basis of pH of Growth</a:t>
            </a:r>
          </a:p>
          <a:p>
            <a:pPr>
              <a:lnSpc>
                <a:spcPts val="3360"/>
              </a:lnSpc>
              <a:spcBef>
                <a:spcPct val="0"/>
              </a:spcBef>
            </a:pPr>
            <a:r>
              <a:rPr lang="en-US" sz="2399" dirty="0">
                <a:solidFill>
                  <a:srgbClr val="000000"/>
                </a:solidFill>
                <a:highlight>
                  <a:srgbClr val="00FF00"/>
                </a:highlight>
                <a:latin typeface="TT Chocolates Bold"/>
              </a:rPr>
              <a:t>7.</a:t>
            </a:r>
            <a:r>
              <a:rPr lang="en-US" sz="2399" dirty="0">
                <a:solidFill>
                  <a:srgbClr val="000000"/>
                </a:solidFill>
                <a:latin typeface="TT Chocolates Bold"/>
              </a:rPr>
              <a:t> Classification of Bacteria on the Basis of Osmotic Pressure Requirement</a:t>
            </a:r>
          </a:p>
          <a:p>
            <a:pPr>
              <a:lnSpc>
                <a:spcPts val="3360"/>
              </a:lnSpc>
              <a:spcBef>
                <a:spcPct val="0"/>
              </a:spcBef>
            </a:pPr>
            <a:r>
              <a:rPr lang="en-US" sz="2399" dirty="0">
                <a:solidFill>
                  <a:srgbClr val="000000"/>
                </a:solidFill>
                <a:highlight>
                  <a:srgbClr val="00FF00"/>
                </a:highlight>
                <a:latin typeface="TT Chocolates Bold"/>
              </a:rPr>
              <a:t>8.</a:t>
            </a:r>
            <a:r>
              <a:rPr lang="en-US" sz="2399" dirty="0">
                <a:solidFill>
                  <a:srgbClr val="000000"/>
                </a:solidFill>
                <a:latin typeface="TT Chocolates Bold"/>
              </a:rPr>
              <a:t> Classification of Bacteria on the Basis of Number of Flagella</a:t>
            </a:r>
          </a:p>
          <a:p>
            <a:pPr>
              <a:lnSpc>
                <a:spcPts val="3360"/>
              </a:lnSpc>
              <a:spcBef>
                <a:spcPct val="0"/>
              </a:spcBef>
            </a:pPr>
            <a:r>
              <a:rPr lang="en-US" sz="2399" dirty="0">
                <a:solidFill>
                  <a:srgbClr val="000000"/>
                </a:solidFill>
                <a:highlight>
                  <a:srgbClr val="00FF00"/>
                </a:highlight>
                <a:latin typeface="TT Chocolates Bold"/>
              </a:rPr>
              <a:t>9. </a:t>
            </a:r>
            <a:r>
              <a:rPr lang="en-US" sz="2399" dirty="0">
                <a:solidFill>
                  <a:srgbClr val="000000"/>
                </a:solidFill>
                <a:latin typeface="TT Chocolates Bold"/>
              </a:rPr>
              <a:t>Classification of Bacteria on the basis of Spore Formation</a:t>
            </a:r>
          </a:p>
        </p:txBody>
      </p:sp>
      <p:sp>
        <p:nvSpPr>
          <p:cNvPr id="4" name="Freeform 4"/>
          <p:cNvSpPr/>
          <p:nvPr/>
        </p:nvSpPr>
        <p:spPr>
          <a:xfrm>
            <a:off x="9766735" y="29262"/>
            <a:ext cx="2343123" cy="3192397"/>
          </a:xfrm>
          <a:custGeom>
            <a:avLst/>
            <a:gdLst/>
            <a:ahLst/>
            <a:cxnLst/>
            <a:rect l="l" t="t" r="r" b="b"/>
            <a:pathLst>
              <a:path w="3514685" h="4788595">
                <a:moveTo>
                  <a:pt x="0" y="0"/>
                </a:moveTo>
                <a:lnTo>
                  <a:pt x="3514685" y="0"/>
                </a:lnTo>
                <a:lnTo>
                  <a:pt x="3514685" y="4788595"/>
                </a:lnTo>
                <a:lnTo>
                  <a:pt x="0" y="4788595"/>
                </a:lnTo>
                <a:lnTo>
                  <a:pt x="0" y="0"/>
                </a:lnTo>
                <a:close/>
              </a:path>
            </a:pathLst>
          </a:custGeom>
          <a:blipFill>
            <a:blip r:embed="rId2"/>
            <a:stretch>
              <a:fillRect/>
            </a:stretch>
          </a:blipFill>
        </p:spPr>
        <p:txBody>
          <a:bodyPr/>
          <a:lstStyle/>
          <a:p>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84188" y="934581"/>
            <a:ext cx="7198380" cy="3333403"/>
          </a:xfrm>
          <a:custGeom>
            <a:avLst/>
            <a:gdLst/>
            <a:ahLst/>
            <a:cxnLst/>
            <a:rect l="l" t="t" r="r" b="b"/>
            <a:pathLst>
              <a:path w="10797570" h="5000105">
                <a:moveTo>
                  <a:pt x="0" y="0"/>
                </a:moveTo>
                <a:lnTo>
                  <a:pt x="10797570" y="0"/>
                </a:lnTo>
                <a:lnTo>
                  <a:pt x="10797570" y="5000106"/>
                </a:lnTo>
                <a:lnTo>
                  <a:pt x="0" y="5000106"/>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169428" y="607445"/>
            <a:ext cx="4416918" cy="3058881"/>
          </a:xfrm>
          <a:custGeom>
            <a:avLst/>
            <a:gdLst/>
            <a:ahLst/>
            <a:cxnLst/>
            <a:rect l="l" t="t" r="r" b="b"/>
            <a:pathLst>
              <a:path w="6625377" h="4588322">
                <a:moveTo>
                  <a:pt x="0" y="0"/>
                </a:moveTo>
                <a:lnTo>
                  <a:pt x="6625377" y="0"/>
                </a:lnTo>
                <a:lnTo>
                  <a:pt x="6625377" y="4588322"/>
                </a:lnTo>
                <a:lnTo>
                  <a:pt x="0" y="4588322"/>
                </a:lnTo>
                <a:lnTo>
                  <a:pt x="0" y="0"/>
                </a:lnTo>
                <a:close/>
              </a:path>
            </a:pathLst>
          </a:custGeom>
          <a:blipFill>
            <a:blip r:embed="rId3"/>
            <a:stretch>
              <a:fillRect b="-15517"/>
            </a:stretch>
          </a:blipFill>
        </p:spPr>
        <p:txBody>
          <a:bodyPr/>
          <a:lstStyle/>
          <a:p>
            <a:endParaRPr lang="en-US" sz="1200"/>
          </a:p>
        </p:txBody>
      </p:sp>
      <p:sp>
        <p:nvSpPr>
          <p:cNvPr id="4" name="TextBox 4"/>
          <p:cNvSpPr txBox="1"/>
          <p:nvPr/>
        </p:nvSpPr>
        <p:spPr>
          <a:xfrm>
            <a:off x="554689" y="3987738"/>
            <a:ext cx="3468597" cy="480003"/>
          </a:xfrm>
          <a:prstGeom prst="rect">
            <a:avLst/>
          </a:prstGeom>
        </p:spPr>
        <p:txBody>
          <a:bodyPr lIns="0" tIns="0" rIns="0" bIns="0" rtlCol="0" anchor="t">
            <a:spAutoFit/>
          </a:bodyPr>
          <a:lstStyle/>
          <a:p>
            <a:pPr marL="633339" lvl="1" indent="-316669">
              <a:lnSpc>
                <a:spcPts val="4107"/>
              </a:lnSpc>
              <a:buFont typeface="Arial"/>
              <a:buChar char="•"/>
            </a:pPr>
            <a:r>
              <a:rPr lang="en-US" sz="2933">
                <a:solidFill>
                  <a:srgbClr val="0E0340"/>
                </a:solidFill>
                <a:latin typeface="TT Chocolates Bold Italics"/>
              </a:rPr>
              <a:t>Gram stane</a:t>
            </a:r>
          </a:p>
        </p:txBody>
      </p:sp>
      <p:sp>
        <p:nvSpPr>
          <p:cNvPr id="5" name="TextBox 5"/>
          <p:cNvSpPr txBox="1"/>
          <p:nvPr/>
        </p:nvSpPr>
        <p:spPr>
          <a:xfrm>
            <a:off x="4438935" y="4266703"/>
            <a:ext cx="7227162" cy="1005788"/>
          </a:xfrm>
          <a:prstGeom prst="rect">
            <a:avLst/>
          </a:prstGeom>
        </p:spPr>
        <p:txBody>
          <a:bodyPr lIns="0" tIns="0" rIns="0" bIns="0" rtlCol="0" anchor="t">
            <a:spAutoFit/>
          </a:bodyPr>
          <a:lstStyle/>
          <a:p>
            <a:pPr marL="633339" lvl="1" indent="-316669">
              <a:lnSpc>
                <a:spcPts val="4107"/>
              </a:lnSpc>
              <a:buFont typeface="Arial"/>
              <a:buChar char="•"/>
            </a:pPr>
            <a:r>
              <a:rPr lang="en-US" sz="2933">
                <a:solidFill>
                  <a:srgbClr val="0E0340"/>
                </a:solidFill>
                <a:latin typeface="TT Chocolates Bold Italics"/>
              </a:rPr>
              <a:t>Gram positive vs Gram negative cell wall</a:t>
            </a:r>
          </a:p>
        </p:txBody>
      </p:sp>
      <p:sp>
        <p:nvSpPr>
          <p:cNvPr id="6" name="TextBox 6"/>
          <p:cNvSpPr txBox="1"/>
          <p:nvPr/>
        </p:nvSpPr>
        <p:spPr>
          <a:xfrm>
            <a:off x="426323" y="4564598"/>
            <a:ext cx="3903129" cy="1595052"/>
          </a:xfrm>
          <a:prstGeom prst="rect">
            <a:avLst/>
          </a:prstGeom>
        </p:spPr>
        <p:txBody>
          <a:bodyPr lIns="0" tIns="0" rIns="0" bIns="0" rtlCol="0" anchor="t">
            <a:spAutoFit/>
          </a:bodyPr>
          <a:lstStyle/>
          <a:p>
            <a:pPr>
              <a:lnSpc>
                <a:spcPts val="1769"/>
              </a:lnSpc>
              <a:spcBef>
                <a:spcPct val="0"/>
              </a:spcBef>
            </a:pPr>
            <a:r>
              <a:rPr lang="en-US" sz="1264">
                <a:solidFill>
                  <a:srgbClr val="0E0340"/>
                </a:solidFill>
                <a:latin typeface="TT Chocolates Bold"/>
              </a:rPr>
              <a:t>Of all the different classification systems, the Gram stain has withstood the test of time. Discovered by H.C. Gram in 1884 it remains an important and useful technique to this day. It allows a large proportion of clinically important bacteria to be classified as either Gram positive or negative based on their morphology and differential staining properties.</a:t>
            </a:r>
          </a:p>
        </p:txBody>
      </p:sp>
      <p:sp>
        <p:nvSpPr>
          <p:cNvPr id="7" name="TextBox 7"/>
          <p:cNvSpPr txBox="1"/>
          <p:nvPr/>
        </p:nvSpPr>
        <p:spPr>
          <a:xfrm>
            <a:off x="4887651" y="4877996"/>
            <a:ext cx="6994917" cy="902619"/>
          </a:xfrm>
          <a:prstGeom prst="rect">
            <a:avLst/>
          </a:prstGeom>
        </p:spPr>
        <p:txBody>
          <a:bodyPr lIns="0" tIns="0" rIns="0" bIns="0" rtlCol="0" anchor="t">
            <a:spAutoFit/>
          </a:bodyPr>
          <a:lstStyle/>
          <a:p>
            <a:pPr>
              <a:lnSpc>
                <a:spcPts val="1773"/>
              </a:lnSpc>
              <a:spcBef>
                <a:spcPct val="0"/>
              </a:spcBef>
            </a:pPr>
            <a:r>
              <a:rPr lang="en-US" sz="1266">
                <a:solidFill>
                  <a:srgbClr val="0E0340"/>
                </a:solidFill>
                <a:latin typeface="TT Chocolates Bold"/>
              </a:rPr>
              <a:t>The difference between the two groups is believed to be due to a much larger peptidoglycan (cell wall) in Gram positives. As a result the iodine and crystal violet precipitate in the thickened cell wall and are not eluted by alcohol in contrast with the Gram negatives where the crystal violet is readily eluted from the bacteria.</a:t>
            </a:r>
          </a:p>
        </p:txBody>
      </p:sp>
      <p:sp>
        <p:nvSpPr>
          <p:cNvPr id="8" name="TextBox 8"/>
          <p:cNvSpPr txBox="1"/>
          <p:nvPr/>
        </p:nvSpPr>
        <p:spPr>
          <a:xfrm>
            <a:off x="4887651" y="5918538"/>
            <a:ext cx="6935686" cy="440955"/>
          </a:xfrm>
          <a:prstGeom prst="rect">
            <a:avLst/>
          </a:prstGeom>
        </p:spPr>
        <p:txBody>
          <a:bodyPr lIns="0" tIns="0" rIns="0" bIns="0" rtlCol="0" anchor="t">
            <a:spAutoFit/>
          </a:bodyPr>
          <a:lstStyle/>
          <a:p>
            <a:pPr>
              <a:lnSpc>
                <a:spcPts val="1773"/>
              </a:lnSpc>
              <a:spcBef>
                <a:spcPct val="0"/>
              </a:spcBef>
            </a:pPr>
            <a:r>
              <a:rPr lang="en-US" sz="1266">
                <a:solidFill>
                  <a:srgbClr val="0E0340"/>
                </a:solidFill>
                <a:latin typeface="TT Chocolates Bold"/>
              </a:rPr>
              <a:t>Some bacteria such as mycobacteria are not reliably stained due to the large lipid content of the peptidoglycan. Alternative staining techniques (Kinyoun or acid fast stain)</a:t>
            </a:r>
          </a:p>
        </p:txBody>
      </p:sp>
      <p:sp>
        <p:nvSpPr>
          <p:cNvPr id="9" name="TextBox 9"/>
          <p:cNvSpPr txBox="1"/>
          <p:nvPr/>
        </p:nvSpPr>
        <p:spPr>
          <a:xfrm>
            <a:off x="877141" y="108758"/>
            <a:ext cx="10071001" cy="981359"/>
          </a:xfrm>
          <a:prstGeom prst="rect">
            <a:avLst/>
          </a:prstGeom>
        </p:spPr>
        <p:txBody>
          <a:bodyPr lIns="0" tIns="0" rIns="0" bIns="0" rtlCol="0" anchor="t">
            <a:spAutoFit/>
          </a:bodyPr>
          <a:lstStyle/>
          <a:p>
            <a:pPr algn="ctr">
              <a:lnSpc>
                <a:spcPts val="4013"/>
              </a:lnSpc>
              <a:spcBef>
                <a:spcPct val="0"/>
              </a:spcBef>
            </a:pPr>
            <a:r>
              <a:rPr lang="en-US" sz="2866">
                <a:solidFill>
                  <a:srgbClr val="FF3131"/>
                </a:solidFill>
                <a:latin typeface="TT Chocolates Bold"/>
              </a:rPr>
              <a:t>Classification on the basis of Gram Stain and Bacterial Cell Wall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67364" y="1451281"/>
            <a:ext cx="9522167" cy="4939787"/>
          </a:xfrm>
          <a:custGeom>
            <a:avLst/>
            <a:gdLst/>
            <a:ahLst/>
            <a:cxnLst/>
            <a:rect l="l" t="t" r="r" b="b"/>
            <a:pathLst>
              <a:path w="14283251" h="7409681">
                <a:moveTo>
                  <a:pt x="0" y="0"/>
                </a:moveTo>
                <a:lnTo>
                  <a:pt x="14283251" y="0"/>
                </a:lnTo>
                <a:lnTo>
                  <a:pt x="14283251" y="7409681"/>
                </a:lnTo>
                <a:lnTo>
                  <a:pt x="0" y="7409681"/>
                </a:lnTo>
                <a:lnTo>
                  <a:pt x="0" y="0"/>
                </a:lnTo>
                <a:close/>
              </a:path>
            </a:pathLst>
          </a:custGeom>
          <a:blipFill>
            <a:blip r:embed="rId2"/>
            <a:stretch>
              <a:fillRect t="-732" r="-260" b="-732"/>
            </a:stretch>
          </a:blipFill>
        </p:spPr>
        <p:txBody>
          <a:bodyPr/>
          <a:lstStyle/>
          <a:p>
            <a:endParaRPr lang="en-US" sz="1200"/>
          </a:p>
        </p:txBody>
      </p:sp>
      <p:sp>
        <p:nvSpPr>
          <p:cNvPr id="3" name="TextBox 3"/>
          <p:cNvSpPr txBox="1"/>
          <p:nvPr/>
        </p:nvSpPr>
        <p:spPr>
          <a:xfrm>
            <a:off x="1697199" y="187113"/>
            <a:ext cx="8623895" cy="981359"/>
          </a:xfrm>
          <a:prstGeom prst="rect">
            <a:avLst/>
          </a:prstGeom>
        </p:spPr>
        <p:txBody>
          <a:bodyPr lIns="0" tIns="0" rIns="0" bIns="0" rtlCol="0" anchor="t">
            <a:spAutoFit/>
          </a:bodyPr>
          <a:lstStyle/>
          <a:p>
            <a:pPr algn="ctr">
              <a:lnSpc>
                <a:spcPts val="4013"/>
              </a:lnSpc>
              <a:spcBef>
                <a:spcPct val="0"/>
              </a:spcBef>
            </a:pPr>
            <a:r>
              <a:rPr lang="en-US" sz="2866">
                <a:solidFill>
                  <a:srgbClr val="FF3131"/>
                </a:solidFill>
                <a:latin typeface="TT Chocolates Bold"/>
              </a:rPr>
              <a:t>Classification of Bacteria on the Basis of Shape Others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29643" y="404707"/>
            <a:ext cx="9332714" cy="981359"/>
          </a:xfrm>
          <a:prstGeom prst="rect">
            <a:avLst/>
          </a:prstGeom>
        </p:spPr>
        <p:txBody>
          <a:bodyPr lIns="0" tIns="0" rIns="0" bIns="0" rtlCol="0" anchor="t">
            <a:spAutoFit/>
          </a:bodyPr>
          <a:lstStyle/>
          <a:p>
            <a:pPr algn="ctr">
              <a:lnSpc>
                <a:spcPts val="4013"/>
              </a:lnSpc>
              <a:spcBef>
                <a:spcPct val="0"/>
              </a:spcBef>
            </a:pPr>
            <a:r>
              <a:rPr lang="en-US" sz="2866">
                <a:solidFill>
                  <a:srgbClr val="FF3131"/>
                </a:solidFill>
                <a:latin typeface="TT Chocolates Bold"/>
              </a:rPr>
              <a:t>Classification of Bacteria on the Basis of Mode of Nutrition</a:t>
            </a:r>
          </a:p>
        </p:txBody>
      </p:sp>
      <p:sp>
        <p:nvSpPr>
          <p:cNvPr id="3" name="TextBox 3"/>
          <p:cNvSpPr txBox="1"/>
          <p:nvPr/>
        </p:nvSpPr>
        <p:spPr>
          <a:xfrm>
            <a:off x="472873" y="1160607"/>
            <a:ext cx="11429613" cy="2039661"/>
          </a:xfrm>
          <a:prstGeom prst="rect">
            <a:avLst/>
          </a:prstGeom>
        </p:spPr>
        <p:txBody>
          <a:bodyPr lIns="0" tIns="0" rIns="0" bIns="0" rtlCol="0" anchor="t">
            <a:spAutoFit/>
          </a:bodyPr>
          <a:lstStyle/>
          <a:p>
            <a:pPr>
              <a:lnSpc>
                <a:spcPts val="2333"/>
              </a:lnSpc>
              <a:spcBef>
                <a:spcPct val="0"/>
              </a:spcBef>
            </a:pPr>
            <a:r>
              <a:rPr lang="en-US" sz="1667">
                <a:solidFill>
                  <a:srgbClr val="FF3131"/>
                </a:solidFill>
                <a:latin typeface="TT Chocolates Bold"/>
              </a:rPr>
              <a:t>1`.Phototrophs:</a:t>
            </a:r>
          </a:p>
          <a:p>
            <a:pPr marL="359854" lvl="1" indent="-179927">
              <a:lnSpc>
                <a:spcPts val="2333"/>
              </a:lnSpc>
              <a:buFont typeface="Arial"/>
              <a:buChar char="•"/>
            </a:pPr>
            <a:r>
              <a:rPr lang="en-US" sz="1667">
                <a:solidFill>
                  <a:srgbClr val="000000"/>
                </a:solidFill>
                <a:latin typeface="TT Chocolates Bold"/>
              </a:rPr>
              <a:t>Those bacteria which gain energy from light.</a:t>
            </a:r>
          </a:p>
          <a:p>
            <a:pPr marL="359854" lvl="1" indent="-179927">
              <a:lnSpc>
                <a:spcPts val="2333"/>
              </a:lnSpc>
              <a:buFont typeface="Arial"/>
              <a:buChar char="•"/>
            </a:pPr>
            <a:r>
              <a:rPr lang="en-US" sz="1667">
                <a:solidFill>
                  <a:srgbClr val="000000"/>
                </a:solidFill>
                <a:latin typeface="TT Chocolates Bold"/>
              </a:rPr>
              <a:t>Phototrops are further divided into two groups on the basis of source of electron.</a:t>
            </a:r>
          </a:p>
          <a:p>
            <a:pPr>
              <a:lnSpc>
                <a:spcPts val="2333"/>
              </a:lnSpc>
              <a:spcBef>
                <a:spcPct val="0"/>
              </a:spcBef>
            </a:pPr>
            <a:r>
              <a:rPr lang="en-US" sz="1667">
                <a:solidFill>
                  <a:srgbClr val="FF3131"/>
                </a:solidFill>
                <a:latin typeface="TT Chocolates Bold"/>
              </a:rPr>
              <a:t>A.Photolithotrophs: </a:t>
            </a:r>
            <a:r>
              <a:rPr lang="en-US" sz="1667">
                <a:solidFill>
                  <a:srgbClr val="000000"/>
                </a:solidFill>
                <a:latin typeface="TT Chocolates Bold"/>
              </a:rPr>
              <a:t>these bacteria gain energy from light and uses reduced inorganic compounds such as H2S as electron source. Eg. </a:t>
            </a:r>
            <a:r>
              <a:rPr lang="en-US" sz="1667">
                <a:solidFill>
                  <a:srgbClr val="FF3131"/>
                </a:solidFill>
                <a:latin typeface="TT Chocolates Bold Italics"/>
              </a:rPr>
              <a:t>Chromatium okenii</a:t>
            </a:r>
            <a:r>
              <a:rPr lang="en-US" sz="1667">
                <a:solidFill>
                  <a:srgbClr val="000000"/>
                </a:solidFill>
                <a:latin typeface="TT Chocolates Bold"/>
              </a:rPr>
              <a:t>.</a:t>
            </a:r>
          </a:p>
          <a:p>
            <a:pPr>
              <a:lnSpc>
                <a:spcPts val="2333"/>
              </a:lnSpc>
              <a:spcBef>
                <a:spcPct val="0"/>
              </a:spcBef>
            </a:pPr>
            <a:r>
              <a:rPr lang="en-US" sz="1667">
                <a:solidFill>
                  <a:srgbClr val="FF3131"/>
                </a:solidFill>
                <a:latin typeface="TT Chocolates Bold"/>
              </a:rPr>
              <a:t>B.Photoorganotrophs: </a:t>
            </a:r>
            <a:r>
              <a:rPr lang="en-US" sz="1667">
                <a:solidFill>
                  <a:srgbClr val="000000"/>
                </a:solidFill>
                <a:latin typeface="TT Chocolates Bold"/>
              </a:rPr>
              <a:t>these bacteria gain energy from light and uses organic compounds such as succinate as electron source.</a:t>
            </a:r>
          </a:p>
        </p:txBody>
      </p:sp>
      <p:sp>
        <p:nvSpPr>
          <p:cNvPr id="4" name="Freeform 4"/>
          <p:cNvSpPr/>
          <p:nvPr/>
        </p:nvSpPr>
        <p:spPr>
          <a:xfrm>
            <a:off x="10961469" y="-113698"/>
            <a:ext cx="1340375" cy="1598995"/>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1200"/>
          </a:p>
        </p:txBody>
      </p:sp>
      <p:sp>
        <p:nvSpPr>
          <p:cNvPr id="5" name="Freeform 5"/>
          <p:cNvSpPr/>
          <p:nvPr/>
        </p:nvSpPr>
        <p:spPr>
          <a:xfrm>
            <a:off x="-261761" y="5667013"/>
            <a:ext cx="1340375" cy="1598995"/>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1200"/>
          </a:p>
        </p:txBody>
      </p:sp>
      <p:sp>
        <p:nvSpPr>
          <p:cNvPr id="6" name="TextBox 6"/>
          <p:cNvSpPr txBox="1"/>
          <p:nvPr/>
        </p:nvSpPr>
        <p:spPr>
          <a:xfrm>
            <a:off x="408426" y="3255061"/>
            <a:ext cx="11223230" cy="2334550"/>
          </a:xfrm>
          <a:prstGeom prst="rect">
            <a:avLst/>
          </a:prstGeom>
        </p:spPr>
        <p:txBody>
          <a:bodyPr lIns="0" tIns="0" rIns="0" bIns="0" rtlCol="0" anchor="t">
            <a:spAutoFit/>
          </a:bodyPr>
          <a:lstStyle/>
          <a:p>
            <a:pPr>
              <a:lnSpc>
                <a:spcPts val="2333"/>
              </a:lnSpc>
              <a:spcBef>
                <a:spcPct val="0"/>
              </a:spcBef>
            </a:pPr>
            <a:r>
              <a:rPr lang="en-US" sz="1666">
                <a:solidFill>
                  <a:srgbClr val="FF3131"/>
                </a:solidFill>
                <a:latin typeface="TT Chocolates Bold"/>
              </a:rPr>
              <a:t>2.Chemotrophs:</a:t>
            </a:r>
          </a:p>
          <a:p>
            <a:pPr marL="359850" lvl="1" indent="-179925">
              <a:lnSpc>
                <a:spcPts val="2333"/>
              </a:lnSpc>
              <a:buFont typeface="Arial"/>
              <a:buChar char="•"/>
            </a:pPr>
            <a:r>
              <a:rPr lang="en-US" sz="1666">
                <a:solidFill>
                  <a:srgbClr val="000000"/>
                </a:solidFill>
                <a:latin typeface="TT Chocolates Bold"/>
              </a:rPr>
              <a:t>Those bacteria gain energy from chemical compounds.</a:t>
            </a:r>
          </a:p>
          <a:p>
            <a:pPr marL="359850" lvl="1" indent="-179925">
              <a:lnSpc>
                <a:spcPts val="2333"/>
              </a:lnSpc>
              <a:buFont typeface="Arial"/>
              <a:buChar char="•"/>
            </a:pPr>
            <a:r>
              <a:rPr lang="en-US" sz="1666">
                <a:solidFill>
                  <a:srgbClr val="000000"/>
                </a:solidFill>
                <a:latin typeface="TT Chocolates Bold"/>
              </a:rPr>
              <a:t>They cannot carry out photosynthesis.</a:t>
            </a:r>
          </a:p>
          <a:p>
            <a:pPr>
              <a:lnSpc>
                <a:spcPts val="2333"/>
              </a:lnSpc>
              <a:spcBef>
                <a:spcPct val="0"/>
              </a:spcBef>
            </a:pPr>
            <a:r>
              <a:rPr lang="en-US" sz="1666">
                <a:solidFill>
                  <a:srgbClr val="000000"/>
                </a:solidFill>
                <a:latin typeface="TT Chocolates Bold"/>
              </a:rPr>
              <a:t>Chemotrops are further divided into two groups on the basis of source of electron.</a:t>
            </a:r>
          </a:p>
          <a:p>
            <a:pPr>
              <a:lnSpc>
                <a:spcPts val="2333"/>
              </a:lnSpc>
              <a:spcBef>
                <a:spcPct val="0"/>
              </a:spcBef>
            </a:pPr>
            <a:r>
              <a:rPr lang="en-US" sz="1666">
                <a:solidFill>
                  <a:srgbClr val="FF3131"/>
                </a:solidFill>
                <a:latin typeface="TT Chocolates Bold"/>
              </a:rPr>
              <a:t>A.Chemolithotrophs:</a:t>
            </a:r>
            <a:r>
              <a:rPr lang="en-US" sz="1666">
                <a:solidFill>
                  <a:srgbClr val="000000"/>
                </a:solidFill>
                <a:latin typeface="TT Chocolates Bold"/>
              </a:rPr>
              <a:t> they gain energy from oxidation of chemical compound and reduces inorganic compounds such as NH3 as electron source. Eg. </a:t>
            </a:r>
            <a:r>
              <a:rPr lang="en-US" sz="1666">
                <a:solidFill>
                  <a:srgbClr val="FF3131"/>
                </a:solidFill>
                <a:latin typeface="TT Chocolates Bold Italics"/>
              </a:rPr>
              <a:t>Nitrosomonas</a:t>
            </a:r>
            <a:r>
              <a:rPr lang="en-US" sz="1666">
                <a:solidFill>
                  <a:srgbClr val="000000"/>
                </a:solidFill>
                <a:latin typeface="TT Chocolates Bold"/>
              </a:rPr>
              <a:t>.</a:t>
            </a:r>
          </a:p>
          <a:p>
            <a:pPr>
              <a:lnSpc>
                <a:spcPts val="2333"/>
              </a:lnSpc>
              <a:spcBef>
                <a:spcPct val="0"/>
              </a:spcBef>
            </a:pPr>
            <a:r>
              <a:rPr lang="en-US" sz="1666">
                <a:solidFill>
                  <a:srgbClr val="FF3131"/>
                </a:solidFill>
                <a:latin typeface="TT Chocolates Bold"/>
              </a:rPr>
              <a:t>B.Chemoorganotrophs:</a:t>
            </a:r>
            <a:r>
              <a:rPr lang="en-US" sz="1666">
                <a:solidFill>
                  <a:srgbClr val="000000"/>
                </a:solidFill>
                <a:latin typeface="TT Chocolates Bold"/>
              </a:rPr>
              <a:t> they gain energy from chemical compounds and uses organic compound such as glucose and amino acids as source of electron. eg. </a:t>
            </a:r>
            <a:r>
              <a:rPr lang="en-US" sz="1666">
                <a:solidFill>
                  <a:srgbClr val="FF3131"/>
                </a:solidFill>
                <a:latin typeface="TT Chocolates Bold Italics"/>
              </a:rPr>
              <a:t>Pseudomonas pseudoflava</a:t>
            </a:r>
            <a:r>
              <a:rPr lang="en-US" sz="1666">
                <a:solidFill>
                  <a:srgbClr val="000000"/>
                </a:solidFill>
                <a:latin typeface="TT Chocolates Bold"/>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61469" y="-113698"/>
            <a:ext cx="1340375" cy="1598995"/>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261761" y="5667013"/>
            <a:ext cx="1340375" cy="1598995"/>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535601" y="1213777"/>
            <a:ext cx="11275206" cy="2039597"/>
          </a:xfrm>
          <a:prstGeom prst="rect">
            <a:avLst/>
          </a:prstGeom>
        </p:spPr>
        <p:txBody>
          <a:bodyPr lIns="0" tIns="0" rIns="0" bIns="0" rtlCol="0" anchor="t">
            <a:spAutoFit/>
          </a:bodyPr>
          <a:lstStyle/>
          <a:p>
            <a:pPr>
              <a:lnSpc>
                <a:spcPts val="2333"/>
              </a:lnSpc>
              <a:spcBef>
                <a:spcPct val="0"/>
              </a:spcBef>
            </a:pPr>
            <a:r>
              <a:rPr lang="en-US" sz="1666" dirty="0">
                <a:solidFill>
                  <a:srgbClr val="FF3131"/>
                </a:solidFill>
                <a:latin typeface="TT Chocolates Bold"/>
              </a:rPr>
              <a:t>3.Autotrophs:</a:t>
            </a:r>
          </a:p>
          <a:p>
            <a:pPr marL="359851" lvl="1" indent="-179926">
              <a:lnSpc>
                <a:spcPts val="2333"/>
              </a:lnSpc>
              <a:buFont typeface="Arial"/>
              <a:buChar char="•"/>
            </a:pPr>
            <a:r>
              <a:rPr lang="en-US" sz="1666" dirty="0">
                <a:solidFill>
                  <a:srgbClr val="000000"/>
                </a:solidFill>
                <a:latin typeface="TT Chocolates Bold"/>
              </a:rPr>
              <a:t>Those bacteria which uses </a:t>
            </a:r>
            <a:r>
              <a:rPr lang="en-US" sz="1666" dirty="0" err="1">
                <a:solidFill>
                  <a:srgbClr val="000000"/>
                </a:solidFill>
                <a:latin typeface="TT Chocolates Bold"/>
              </a:rPr>
              <a:t>carbondioxide</a:t>
            </a:r>
            <a:r>
              <a:rPr lang="en-US" sz="1666" dirty="0">
                <a:solidFill>
                  <a:srgbClr val="000000"/>
                </a:solidFill>
                <a:latin typeface="TT Chocolates Bold"/>
              </a:rPr>
              <a:t> as sole source of carbon to prepare its own food.</a:t>
            </a:r>
          </a:p>
          <a:p>
            <a:pPr marL="359851" lvl="1" indent="-179926">
              <a:lnSpc>
                <a:spcPts val="2333"/>
              </a:lnSpc>
              <a:buFont typeface="Arial"/>
              <a:buChar char="•"/>
            </a:pPr>
            <a:r>
              <a:rPr lang="en-US" sz="1666" dirty="0">
                <a:solidFill>
                  <a:srgbClr val="000000"/>
                </a:solidFill>
                <a:latin typeface="TT Chocolates Bold"/>
              </a:rPr>
              <a:t>Autotrophs are divided into two types on the basis of energy utilized to assimilate </a:t>
            </a:r>
            <a:r>
              <a:rPr lang="en-US" sz="1666" dirty="0" err="1">
                <a:solidFill>
                  <a:srgbClr val="000000"/>
                </a:solidFill>
                <a:latin typeface="TT Chocolates Bold"/>
              </a:rPr>
              <a:t>carbondioxide</a:t>
            </a:r>
            <a:r>
              <a:rPr lang="en-US" sz="1666" dirty="0">
                <a:solidFill>
                  <a:srgbClr val="000000"/>
                </a:solidFill>
                <a:latin typeface="TT Chocolates Bold"/>
              </a:rPr>
              <a:t>. </a:t>
            </a:r>
            <a:r>
              <a:rPr lang="en-US" sz="1666" dirty="0" err="1">
                <a:solidFill>
                  <a:srgbClr val="000000"/>
                </a:solidFill>
                <a:latin typeface="TT Chocolates Bold"/>
              </a:rPr>
              <a:t>ie</a:t>
            </a:r>
            <a:r>
              <a:rPr lang="en-US" sz="1666" dirty="0">
                <a:solidFill>
                  <a:srgbClr val="000000"/>
                </a:solidFill>
                <a:latin typeface="TT Chocolates Bold"/>
              </a:rPr>
              <a:t>. Photoautotrophs and chemoautotrophs.</a:t>
            </a:r>
          </a:p>
          <a:p>
            <a:pPr>
              <a:lnSpc>
                <a:spcPts val="2333"/>
              </a:lnSpc>
              <a:spcBef>
                <a:spcPct val="0"/>
              </a:spcBef>
            </a:pPr>
            <a:r>
              <a:rPr lang="en-US" sz="1666" dirty="0" err="1">
                <a:solidFill>
                  <a:srgbClr val="FF3131"/>
                </a:solidFill>
                <a:latin typeface="TT Chocolates Bold"/>
              </a:rPr>
              <a:t>A.Photoautotrophs</a:t>
            </a:r>
            <a:r>
              <a:rPr lang="en-US" sz="1666" dirty="0">
                <a:solidFill>
                  <a:srgbClr val="FF3131"/>
                </a:solidFill>
                <a:latin typeface="TT Chocolates Bold"/>
              </a:rPr>
              <a:t>:</a:t>
            </a:r>
            <a:r>
              <a:rPr lang="en-US" sz="1666" dirty="0">
                <a:solidFill>
                  <a:srgbClr val="000000"/>
                </a:solidFill>
                <a:latin typeface="TT Chocolates Bold"/>
              </a:rPr>
              <a:t> they utilized light to assimilate CO2. They are further divided into two group on the basis of electron sources. </a:t>
            </a:r>
            <a:r>
              <a:rPr lang="en-US" sz="1666" dirty="0">
                <a:solidFill>
                  <a:srgbClr val="FF3131"/>
                </a:solidFill>
                <a:latin typeface="TT Chocolates Bold"/>
              </a:rPr>
              <a:t>1. </a:t>
            </a:r>
            <a:r>
              <a:rPr lang="en-US" sz="1666" dirty="0" err="1">
                <a:solidFill>
                  <a:srgbClr val="FF3131"/>
                </a:solidFill>
                <a:latin typeface="TT Chocolates Bold"/>
              </a:rPr>
              <a:t>Photolithotropic</a:t>
            </a:r>
            <a:r>
              <a:rPr lang="en-US" sz="1666" dirty="0">
                <a:solidFill>
                  <a:srgbClr val="FF3131"/>
                </a:solidFill>
                <a:latin typeface="TT Chocolates Bold"/>
              </a:rPr>
              <a:t> autotrophs</a:t>
            </a:r>
            <a:r>
              <a:rPr lang="en-US" sz="1666" dirty="0">
                <a:solidFill>
                  <a:srgbClr val="000000"/>
                </a:solidFill>
                <a:latin typeface="TT Chocolates Bold"/>
              </a:rPr>
              <a:t> and </a:t>
            </a:r>
            <a:r>
              <a:rPr lang="en-US" sz="1666" dirty="0">
                <a:solidFill>
                  <a:srgbClr val="FF3131"/>
                </a:solidFill>
                <a:latin typeface="TT Chocolates Bold"/>
              </a:rPr>
              <a:t>2.Photoorganotropic autotrophs</a:t>
            </a:r>
          </a:p>
          <a:p>
            <a:pPr>
              <a:lnSpc>
                <a:spcPts val="2333"/>
              </a:lnSpc>
              <a:spcBef>
                <a:spcPct val="0"/>
              </a:spcBef>
            </a:pPr>
            <a:r>
              <a:rPr lang="en-US" sz="1666" dirty="0" err="1">
                <a:solidFill>
                  <a:srgbClr val="FF3131"/>
                </a:solidFill>
                <a:latin typeface="TT Chocolates Bold"/>
              </a:rPr>
              <a:t>B.Chemoautotrophs</a:t>
            </a:r>
            <a:r>
              <a:rPr lang="en-US" sz="1666" dirty="0">
                <a:solidFill>
                  <a:srgbClr val="FF3131"/>
                </a:solidFill>
                <a:latin typeface="TT Chocolates Bold"/>
              </a:rPr>
              <a:t>:</a:t>
            </a:r>
            <a:r>
              <a:rPr lang="en-US" sz="1666" dirty="0">
                <a:solidFill>
                  <a:srgbClr val="000000"/>
                </a:solidFill>
                <a:latin typeface="TT Chocolates Bold"/>
              </a:rPr>
              <a:t> They utilize chemical energy for assimilation of CO2</a:t>
            </a:r>
          </a:p>
        </p:txBody>
      </p:sp>
      <p:sp>
        <p:nvSpPr>
          <p:cNvPr id="5" name="TextBox 5"/>
          <p:cNvSpPr txBox="1"/>
          <p:nvPr/>
        </p:nvSpPr>
        <p:spPr>
          <a:xfrm>
            <a:off x="458397" y="3720856"/>
            <a:ext cx="11275206" cy="1744645"/>
          </a:xfrm>
          <a:prstGeom prst="rect">
            <a:avLst/>
          </a:prstGeom>
        </p:spPr>
        <p:txBody>
          <a:bodyPr lIns="0" tIns="0" rIns="0" bIns="0" rtlCol="0" anchor="t">
            <a:spAutoFit/>
          </a:bodyPr>
          <a:lstStyle/>
          <a:p>
            <a:pPr>
              <a:lnSpc>
                <a:spcPts val="2333"/>
              </a:lnSpc>
              <a:spcBef>
                <a:spcPct val="0"/>
              </a:spcBef>
            </a:pPr>
            <a:r>
              <a:rPr lang="en-US" sz="1666">
                <a:solidFill>
                  <a:srgbClr val="FF3131"/>
                </a:solidFill>
                <a:latin typeface="TT Chocolates Bold"/>
              </a:rPr>
              <a:t>4.Heterotrophs:</a:t>
            </a:r>
          </a:p>
          <a:p>
            <a:pPr marL="359851" lvl="1" indent="-179926">
              <a:lnSpc>
                <a:spcPts val="2333"/>
              </a:lnSpc>
              <a:buFont typeface="Arial"/>
              <a:buChar char="•"/>
            </a:pPr>
            <a:r>
              <a:rPr lang="en-US" sz="1666">
                <a:solidFill>
                  <a:srgbClr val="000000"/>
                </a:solidFill>
                <a:latin typeface="TT Chocolates Bold"/>
              </a:rPr>
              <a:t>Those bacteria which uses organic compound as carbon source.</a:t>
            </a:r>
          </a:p>
          <a:p>
            <a:pPr marL="359851" lvl="1" indent="-179926">
              <a:lnSpc>
                <a:spcPts val="2333"/>
              </a:lnSpc>
              <a:buFont typeface="Arial"/>
              <a:buChar char="•"/>
            </a:pPr>
            <a:r>
              <a:rPr lang="en-US" sz="1666">
                <a:solidFill>
                  <a:srgbClr val="000000"/>
                </a:solidFill>
                <a:latin typeface="TT Chocolates Bold"/>
              </a:rPr>
              <a:t>They lack the ability to fix CO2.</a:t>
            </a:r>
          </a:p>
          <a:p>
            <a:pPr marL="359851" lvl="1" indent="-179926">
              <a:lnSpc>
                <a:spcPts val="2333"/>
              </a:lnSpc>
              <a:buFont typeface="Arial"/>
              <a:buChar char="•"/>
            </a:pPr>
            <a:r>
              <a:rPr lang="en-US" sz="1666">
                <a:solidFill>
                  <a:srgbClr val="000000"/>
                </a:solidFill>
                <a:latin typeface="TT Chocolates Bold"/>
              </a:rPr>
              <a:t>Most of the human pathogenic bacteria are heterotropic in nature.</a:t>
            </a:r>
          </a:p>
          <a:p>
            <a:pPr marL="359851" lvl="1" indent="-179926">
              <a:lnSpc>
                <a:spcPts val="2333"/>
              </a:lnSpc>
              <a:buFont typeface="Arial"/>
              <a:buChar char="•"/>
            </a:pPr>
            <a:r>
              <a:rPr lang="en-US" sz="1666">
                <a:solidFill>
                  <a:srgbClr val="000000"/>
                </a:solidFill>
                <a:latin typeface="TT Chocolates Bold"/>
              </a:rPr>
              <a:t>Some heterotrops are simple, because they have simple nutritional requirement. However there are some bacteria that require special nutrients for their growth; known as fastidious heterotrophs.</a:t>
            </a:r>
          </a:p>
        </p:txBody>
      </p:sp>
      <p:sp>
        <p:nvSpPr>
          <p:cNvPr id="6" name="TextBox 6"/>
          <p:cNvSpPr txBox="1"/>
          <p:nvPr/>
        </p:nvSpPr>
        <p:spPr>
          <a:xfrm>
            <a:off x="1429643" y="404707"/>
            <a:ext cx="9332714" cy="454868"/>
          </a:xfrm>
          <a:prstGeom prst="rect">
            <a:avLst/>
          </a:prstGeom>
        </p:spPr>
        <p:txBody>
          <a:bodyPr lIns="0" tIns="0" rIns="0" bIns="0" rtlCol="0" anchor="t">
            <a:spAutoFit/>
          </a:bodyPr>
          <a:lstStyle/>
          <a:p>
            <a:pPr algn="ctr">
              <a:lnSpc>
                <a:spcPts val="4013"/>
              </a:lnSpc>
              <a:spcBef>
                <a:spcPct val="0"/>
              </a:spcBef>
            </a:pPr>
            <a:r>
              <a:rPr lang="en-US" sz="2400" dirty="0">
                <a:solidFill>
                  <a:srgbClr val="FF3131"/>
                </a:solidFill>
                <a:latin typeface="TT Chocolates Bold"/>
              </a:rPr>
              <a:t>Classification of Bacteria on the Basis of Mode of Nutrition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4676" y="329972"/>
            <a:ext cx="10686554" cy="468398"/>
          </a:xfrm>
          <a:prstGeom prst="rect">
            <a:avLst/>
          </a:prstGeom>
        </p:spPr>
        <p:txBody>
          <a:bodyPr lIns="0" tIns="0" rIns="0" bIns="0" rtlCol="0" anchor="t">
            <a:spAutoFit/>
          </a:bodyPr>
          <a:lstStyle/>
          <a:p>
            <a:pPr algn="ctr">
              <a:lnSpc>
                <a:spcPts val="4013"/>
              </a:lnSpc>
              <a:spcBef>
                <a:spcPct val="0"/>
              </a:spcBef>
            </a:pPr>
            <a:r>
              <a:rPr lang="en-US" sz="2400" dirty="0">
                <a:solidFill>
                  <a:srgbClr val="FF3131"/>
                </a:solidFill>
                <a:latin typeface="TT Chocolates Bold"/>
              </a:rPr>
              <a:t>Classification</a:t>
            </a:r>
            <a:r>
              <a:rPr lang="en-US" sz="2866" dirty="0">
                <a:solidFill>
                  <a:srgbClr val="FF3131"/>
                </a:solidFill>
                <a:latin typeface="TT Chocolates Bold"/>
              </a:rPr>
              <a:t> of Bacteria on the Basis of Temperature Requirement</a:t>
            </a:r>
          </a:p>
        </p:txBody>
      </p:sp>
      <p:sp>
        <p:nvSpPr>
          <p:cNvPr id="3" name="Freeform 3"/>
          <p:cNvSpPr/>
          <p:nvPr/>
        </p:nvSpPr>
        <p:spPr>
          <a:xfrm>
            <a:off x="10961469" y="-113698"/>
            <a:ext cx="1340375" cy="1598995"/>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1200"/>
          </a:p>
        </p:txBody>
      </p:sp>
      <p:sp>
        <p:nvSpPr>
          <p:cNvPr id="4" name="Freeform 4"/>
          <p:cNvSpPr/>
          <p:nvPr/>
        </p:nvSpPr>
        <p:spPr>
          <a:xfrm>
            <a:off x="-261761" y="5667013"/>
            <a:ext cx="1340375" cy="1598995"/>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1200"/>
          </a:p>
        </p:txBody>
      </p:sp>
      <p:sp>
        <p:nvSpPr>
          <p:cNvPr id="5" name="TextBox 5"/>
          <p:cNvSpPr txBox="1"/>
          <p:nvPr/>
        </p:nvSpPr>
        <p:spPr>
          <a:xfrm>
            <a:off x="408427" y="906803"/>
            <a:ext cx="11397555" cy="4694170"/>
          </a:xfrm>
          <a:prstGeom prst="rect">
            <a:avLst/>
          </a:prstGeom>
        </p:spPr>
        <p:txBody>
          <a:bodyPr lIns="0" tIns="0" rIns="0" bIns="0" rtlCol="0" anchor="t">
            <a:spAutoFit/>
          </a:bodyPr>
          <a:lstStyle/>
          <a:p>
            <a:pPr>
              <a:lnSpc>
                <a:spcPts val="2333"/>
              </a:lnSpc>
              <a:spcBef>
                <a:spcPct val="0"/>
              </a:spcBef>
            </a:pPr>
            <a:r>
              <a:rPr lang="en-US" sz="1666">
                <a:solidFill>
                  <a:srgbClr val="FF3131"/>
                </a:solidFill>
                <a:latin typeface="TT Chocolates Bold"/>
              </a:rPr>
              <a:t>1.Psychrophiles:</a:t>
            </a:r>
          </a:p>
          <a:p>
            <a:pPr>
              <a:lnSpc>
                <a:spcPts val="2333"/>
              </a:lnSpc>
              <a:spcBef>
                <a:spcPct val="0"/>
              </a:spcBef>
            </a:pPr>
            <a:endParaRPr lang="en-US" sz="1666">
              <a:solidFill>
                <a:srgbClr val="FF3131"/>
              </a:solidFill>
              <a:latin typeface="TT Chocolates Bold"/>
            </a:endParaRPr>
          </a:p>
          <a:p>
            <a:pPr marL="359851" lvl="1" indent="-179926">
              <a:lnSpc>
                <a:spcPts val="2333"/>
              </a:lnSpc>
              <a:buFont typeface="Arial"/>
              <a:buChar char="•"/>
            </a:pPr>
            <a:r>
              <a:rPr lang="en-US" sz="1666">
                <a:solidFill>
                  <a:srgbClr val="000000"/>
                </a:solidFill>
                <a:latin typeface="TT Chocolates Bold"/>
              </a:rPr>
              <a:t>Bacteria that can grow at 0°C or below but the optimum temperature of growth is 15 °C or below and maximum temperature is 20°C are called psychrophiles</a:t>
            </a:r>
          </a:p>
          <a:p>
            <a:pPr>
              <a:lnSpc>
                <a:spcPts val="2333"/>
              </a:lnSpc>
            </a:pPr>
            <a:endParaRPr lang="en-US" sz="1666">
              <a:solidFill>
                <a:srgbClr val="000000"/>
              </a:solidFill>
              <a:latin typeface="TT Chocolates Bold"/>
            </a:endParaRPr>
          </a:p>
          <a:p>
            <a:pPr>
              <a:lnSpc>
                <a:spcPts val="2333"/>
              </a:lnSpc>
              <a:spcBef>
                <a:spcPct val="0"/>
              </a:spcBef>
            </a:pPr>
            <a:r>
              <a:rPr lang="en-US" sz="1666">
                <a:solidFill>
                  <a:srgbClr val="000000"/>
                </a:solidFill>
                <a:latin typeface="TT Chocolates Bold"/>
              </a:rPr>
              <a:t>Psychrophiles have polyunsaturated fatty acids in their cell membrane which gives fluid nature to the cell membrane even at lower temperature. Examples:</a:t>
            </a:r>
            <a:r>
              <a:rPr lang="en-US" sz="1666">
                <a:solidFill>
                  <a:srgbClr val="FF3131"/>
                </a:solidFill>
                <a:latin typeface="TT Chocolates Bold Italics"/>
              </a:rPr>
              <a:t> </a:t>
            </a:r>
            <a:r>
              <a:rPr lang="en-US" sz="1666">
                <a:solidFill>
                  <a:srgbClr val="000000"/>
                </a:solidFill>
                <a:latin typeface="TT Chocolates Bold"/>
              </a:rPr>
              <a:t> </a:t>
            </a:r>
            <a:r>
              <a:rPr lang="en-US" sz="1666">
                <a:solidFill>
                  <a:srgbClr val="FF3131"/>
                </a:solidFill>
                <a:latin typeface="TT Chocolates Bold"/>
              </a:rPr>
              <a:t>vibrio marinus</a:t>
            </a:r>
            <a:r>
              <a:rPr lang="en-US" sz="1666">
                <a:solidFill>
                  <a:srgbClr val="000000"/>
                </a:solidFill>
                <a:latin typeface="TT Chocolates Bold"/>
              </a:rPr>
              <a:t>, </a:t>
            </a:r>
            <a:r>
              <a:rPr lang="en-US" sz="1666">
                <a:solidFill>
                  <a:srgbClr val="FF3131"/>
                </a:solidFill>
                <a:latin typeface="TT Chocolates Bold Italics"/>
              </a:rPr>
              <a:t>Polaromonas vaculata</a:t>
            </a:r>
            <a:r>
              <a:rPr lang="en-US" sz="1666">
                <a:solidFill>
                  <a:srgbClr val="000000"/>
                </a:solidFill>
                <a:latin typeface="TT Chocolates Bold"/>
              </a:rPr>
              <a:t>, </a:t>
            </a:r>
            <a:r>
              <a:rPr lang="en-US" sz="1666">
                <a:solidFill>
                  <a:srgbClr val="FF3131"/>
                </a:solidFill>
                <a:latin typeface="TT Chocolates Bold Italics"/>
              </a:rPr>
              <a:t>Psychroflexus</a:t>
            </a:r>
            <a:r>
              <a:rPr lang="en-US" sz="1666">
                <a:solidFill>
                  <a:srgbClr val="000000"/>
                </a:solidFill>
                <a:latin typeface="TT Chocolates Bold"/>
              </a:rPr>
              <a:t>.</a:t>
            </a:r>
          </a:p>
          <a:p>
            <a:pPr>
              <a:lnSpc>
                <a:spcPts val="2333"/>
              </a:lnSpc>
              <a:spcBef>
                <a:spcPct val="0"/>
              </a:spcBef>
            </a:pPr>
            <a:endParaRPr lang="en-US" sz="1666">
              <a:solidFill>
                <a:srgbClr val="000000"/>
              </a:solidFill>
              <a:latin typeface="TT Chocolates Bold"/>
            </a:endParaRPr>
          </a:p>
          <a:p>
            <a:pPr>
              <a:lnSpc>
                <a:spcPts val="2333"/>
              </a:lnSpc>
              <a:spcBef>
                <a:spcPct val="0"/>
              </a:spcBef>
            </a:pPr>
            <a:r>
              <a:rPr lang="en-US" sz="1666">
                <a:solidFill>
                  <a:srgbClr val="FF3131"/>
                </a:solidFill>
                <a:latin typeface="TT Chocolates Bold"/>
              </a:rPr>
              <a:t>2.Psychrotrops</a:t>
            </a:r>
            <a:r>
              <a:rPr lang="en-US" sz="1666">
                <a:solidFill>
                  <a:srgbClr val="000000"/>
                </a:solidFill>
                <a:latin typeface="TT Chocolates Bold"/>
              </a:rPr>
              <a:t> (facultative psychrophiles):</a:t>
            </a:r>
          </a:p>
          <a:p>
            <a:pPr>
              <a:lnSpc>
                <a:spcPts val="2333"/>
              </a:lnSpc>
              <a:spcBef>
                <a:spcPct val="0"/>
              </a:spcBef>
            </a:pPr>
            <a:endParaRPr lang="en-US" sz="1666">
              <a:solidFill>
                <a:srgbClr val="000000"/>
              </a:solidFill>
              <a:latin typeface="TT Chocolates Bold"/>
            </a:endParaRPr>
          </a:p>
          <a:p>
            <a:pPr marL="359851" lvl="1" indent="-179926">
              <a:lnSpc>
                <a:spcPts val="2333"/>
              </a:lnSpc>
              <a:buFont typeface="Arial"/>
              <a:buChar char="•"/>
            </a:pPr>
            <a:r>
              <a:rPr lang="en-US" sz="1666">
                <a:solidFill>
                  <a:srgbClr val="000000"/>
                </a:solidFill>
                <a:latin typeface="TT Chocolates Bold"/>
              </a:rPr>
              <a:t>Those bacteria that can grow even at 0°C but optimum temperature for growth is (20-30)°C</a:t>
            </a:r>
          </a:p>
          <a:p>
            <a:pPr>
              <a:lnSpc>
                <a:spcPts val="2333"/>
              </a:lnSpc>
              <a:spcBef>
                <a:spcPct val="0"/>
              </a:spcBef>
            </a:pPr>
            <a:endParaRPr lang="en-US" sz="1666">
              <a:solidFill>
                <a:srgbClr val="000000"/>
              </a:solidFill>
              <a:latin typeface="TT Chocolates Bold"/>
            </a:endParaRPr>
          </a:p>
          <a:p>
            <a:pPr>
              <a:lnSpc>
                <a:spcPts val="2333"/>
              </a:lnSpc>
              <a:spcBef>
                <a:spcPct val="0"/>
              </a:spcBef>
            </a:pPr>
            <a:r>
              <a:rPr lang="en-US" sz="1666">
                <a:solidFill>
                  <a:srgbClr val="FF3131"/>
                </a:solidFill>
                <a:latin typeface="TT Chocolates Bold"/>
              </a:rPr>
              <a:t>3.Mesophiles:</a:t>
            </a:r>
          </a:p>
          <a:p>
            <a:pPr>
              <a:lnSpc>
                <a:spcPts val="2333"/>
              </a:lnSpc>
              <a:spcBef>
                <a:spcPct val="0"/>
              </a:spcBef>
            </a:pPr>
            <a:endParaRPr lang="en-US" sz="1666">
              <a:solidFill>
                <a:srgbClr val="FF3131"/>
              </a:solidFill>
              <a:latin typeface="TT Chocolates Bold"/>
            </a:endParaRPr>
          </a:p>
          <a:p>
            <a:pPr marL="359851" lvl="1" indent="-179926">
              <a:lnSpc>
                <a:spcPts val="2333"/>
              </a:lnSpc>
              <a:buFont typeface="Arial"/>
              <a:buChar char="•"/>
            </a:pPr>
            <a:r>
              <a:rPr lang="en-US" sz="1666">
                <a:solidFill>
                  <a:srgbClr val="000000"/>
                </a:solidFill>
                <a:latin typeface="TT Chocolates Bold"/>
              </a:rPr>
              <a:t>Those bacteria that can grow best between (25-40)o C but optimum temperature for growth is 37C Most of the human pathogens are mesophilic in nature. Examples: </a:t>
            </a:r>
            <a:r>
              <a:rPr lang="en-US" sz="1666">
                <a:solidFill>
                  <a:srgbClr val="FF3131"/>
                </a:solidFill>
                <a:latin typeface="TT Chocolates Bold Italics"/>
              </a:rPr>
              <a:t>E. coli</a:t>
            </a:r>
            <a:r>
              <a:rPr lang="en-US" sz="1666">
                <a:solidFill>
                  <a:srgbClr val="000000"/>
                </a:solidFill>
                <a:latin typeface="TT Chocolates Bold"/>
              </a:rPr>
              <a:t>, </a:t>
            </a:r>
            <a:r>
              <a:rPr lang="en-US" sz="1666">
                <a:solidFill>
                  <a:srgbClr val="FF3131"/>
                </a:solidFill>
                <a:latin typeface="TT Chocolates Bold Italics"/>
              </a:rPr>
              <a:t>Salmonella</a:t>
            </a:r>
            <a:r>
              <a:rPr lang="en-US" sz="1666">
                <a:solidFill>
                  <a:srgbClr val="000000"/>
                </a:solidFill>
                <a:latin typeface="TT Chocolates Bold"/>
              </a:rPr>
              <a:t>, </a:t>
            </a:r>
            <a:r>
              <a:rPr lang="en-US" sz="1666">
                <a:solidFill>
                  <a:srgbClr val="FF3131"/>
                </a:solidFill>
                <a:latin typeface="TT Chocolates Bold Italics"/>
              </a:rPr>
              <a:t>Klebsiella</a:t>
            </a:r>
            <a:r>
              <a:rPr lang="en-US" sz="1666">
                <a:solidFill>
                  <a:srgbClr val="000000"/>
                </a:solidFill>
                <a:latin typeface="TT Chocolates Bold"/>
              </a:rPr>
              <a:t>, </a:t>
            </a:r>
            <a:r>
              <a:rPr lang="en-US" sz="1666">
                <a:solidFill>
                  <a:srgbClr val="FF3131"/>
                </a:solidFill>
                <a:latin typeface="TT Chocolates Bold Italics"/>
              </a:rPr>
              <a:t>Staphylococci</a:t>
            </a:r>
            <a:r>
              <a:rPr lang="en-US" sz="1666">
                <a:solidFill>
                  <a:srgbClr val="000000"/>
                </a:solidFill>
                <a:latin typeface="TT Chocolates Bold"/>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61469" y="-113698"/>
            <a:ext cx="1340375" cy="1598995"/>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261761" y="5667013"/>
            <a:ext cx="1340375" cy="1598995"/>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334826" y="329972"/>
            <a:ext cx="10686554" cy="981359"/>
          </a:xfrm>
          <a:prstGeom prst="rect">
            <a:avLst/>
          </a:prstGeom>
        </p:spPr>
        <p:txBody>
          <a:bodyPr lIns="0" tIns="0" rIns="0" bIns="0" rtlCol="0" anchor="t">
            <a:spAutoFit/>
          </a:bodyPr>
          <a:lstStyle/>
          <a:p>
            <a:pPr algn="ctr">
              <a:lnSpc>
                <a:spcPts val="4013"/>
              </a:lnSpc>
              <a:spcBef>
                <a:spcPct val="0"/>
              </a:spcBef>
            </a:pPr>
            <a:r>
              <a:rPr lang="en-US" sz="2866">
                <a:solidFill>
                  <a:srgbClr val="FF3131"/>
                </a:solidFill>
                <a:latin typeface="TT Chocolates Bold"/>
              </a:rPr>
              <a:t>Classification of Bacteria on the Basis of Temperature Requirement</a:t>
            </a:r>
          </a:p>
        </p:txBody>
      </p:sp>
      <p:sp>
        <p:nvSpPr>
          <p:cNvPr id="5" name="TextBox 5"/>
          <p:cNvSpPr txBox="1"/>
          <p:nvPr/>
        </p:nvSpPr>
        <p:spPr>
          <a:xfrm>
            <a:off x="482524" y="1256470"/>
            <a:ext cx="11362061" cy="3809313"/>
          </a:xfrm>
          <a:prstGeom prst="rect">
            <a:avLst/>
          </a:prstGeom>
        </p:spPr>
        <p:txBody>
          <a:bodyPr lIns="0" tIns="0" rIns="0" bIns="0" rtlCol="0" anchor="t">
            <a:spAutoFit/>
          </a:bodyPr>
          <a:lstStyle/>
          <a:p>
            <a:pPr>
              <a:lnSpc>
                <a:spcPts val="2333"/>
              </a:lnSpc>
              <a:spcBef>
                <a:spcPct val="0"/>
              </a:spcBef>
            </a:pPr>
            <a:r>
              <a:rPr lang="en-US" sz="1666">
                <a:solidFill>
                  <a:srgbClr val="FF3131"/>
                </a:solidFill>
                <a:latin typeface="TT Chocolates Bold"/>
              </a:rPr>
              <a:t>4.Thermophiles:</a:t>
            </a:r>
          </a:p>
          <a:p>
            <a:pPr marL="359851" lvl="1" indent="-179926">
              <a:lnSpc>
                <a:spcPts val="2333"/>
              </a:lnSpc>
              <a:buFont typeface="Arial"/>
              <a:buChar char="•"/>
            </a:pPr>
            <a:r>
              <a:rPr lang="en-US" sz="1666">
                <a:solidFill>
                  <a:srgbClr val="000000"/>
                </a:solidFill>
                <a:latin typeface="TT Chocolates Bold"/>
              </a:rPr>
              <a:t>Those bacteria that can best grow above 45C.</a:t>
            </a:r>
          </a:p>
          <a:p>
            <a:pPr marL="359851" lvl="1" indent="-179926">
              <a:lnSpc>
                <a:spcPts val="2333"/>
              </a:lnSpc>
              <a:buFont typeface="Arial"/>
              <a:buChar char="•"/>
            </a:pPr>
            <a:r>
              <a:rPr lang="en-US" sz="1666">
                <a:solidFill>
                  <a:srgbClr val="000000"/>
                </a:solidFill>
                <a:latin typeface="TT Chocolates Bold"/>
              </a:rPr>
              <a:t>Thermophiles capable of growing in mesophilic range are called facultative thermophiles.</a:t>
            </a:r>
          </a:p>
          <a:p>
            <a:pPr marL="359851" lvl="1" indent="-179926">
              <a:lnSpc>
                <a:spcPts val="2333"/>
              </a:lnSpc>
              <a:buFont typeface="Arial"/>
              <a:buChar char="•"/>
            </a:pPr>
            <a:r>
              <a:rPr lang="en-US" sz="1666">
                <a:solidFill>
                  <a:srgbClr val="000000"/>
                </a:solidFill>
                <a:latin typeface="TT Chocolates Bold"/>
              </a:rPr>
              <a:t>True thermophiles are called as Stenothermophiles, they are obligate thermophiles,</a:t>
            </a:r>
          </a:p>
          <a:p>
            <a:pPr marL="359851" lvl="1" indent="-179926">
              <a:lnSpc>
                <a:spcPts val="2333"/>
              </a:lnSpc>
              <a:buFont typeface="Arial"/>
              <a:buChar char="•"/>
            </a:pPr>
            <a:r>
              <a:rPr lang="en-US" sz="1666">
                <a:solidFill>
                  <a:srgbClr val="000000"/>
                </a:solidFill>
                <a:latin typeface="TT Chocolates Bold"/>
              </a:rPr>
              <a:t>Thermophils contains saturated fattyacids in their cell membrane so their cell membrane does not become too fluid even at higher temperature.</a:t>
            </a:r>
          </a:p>
          <a:p>
            <a:pPr marL="359851" lvl="1" indent="-179926">
              <a:lnSpc>
                <a:spcPts val="2333"/>
              </a:lnSpc>
              <a:buFont typeface="Arial"/>
              <a:buChar char="•"/>
            </a:pPr>
            <a:r>
              <a:rPr lang="en-US" sz="1666">
                <a:solidFill>
                  <a:srgbClr val="000000"/>
                </a:solidFill>
                <a:latin typeface="TT Chocolates Bold"/>
              </a:rPr>
              <a:t>Examples: </a:t>
            </a:r>
            <a:r>
              <a:rPr lang="en-US" sz="1666">
                <a:solidFill>
                  <a:srgbClr val="FF3131"/>
                </a:solidFill>
                <a:latin typeface="TT Chocolates Bold Italics"/>
              </a:rPr>
              <a:t>Streptococcus thermophiles</a:t>
            </a:r>
            <a:r>
              <a:rPr lang="en-US" sz="1666">
                <a:solidFill>
                  <a:srgbClr val="000000"/>
                </a:solidFill>
                <a:latin typeface="TT Chocolates Bold"/>
              </a:rPr>
              <a:t>, </a:t>
            </a:r>
            <a:r>
              <a:rPr lang="en-US" sz="1666">
                <a:solidFill>
                  <a:srgbClr val="FF3131"/>
                </a:solidFill>
                <a:latin typeface="TT Chocolates Bold Italics"/>
              </a:rPr>
              <a:t>Bacillus stearothermophilus</a:t>
            </a:r>
            <a:r>
              <a:rPr lang="en-US" sz="1666">
                <a:solidFill>
                  <a:srgbClr val="000000"/>
                </a:solidFill>
                <a:latin typeface="TT Chocolates Bold"/>
              </a:rPr>
              <a:t>, </a:t>
            </a:r>
            <a:r>
              <a:rPr lang="en-US" sz="1666">
                <a:solidFill>
                  <a:srgbClr val="FF3131"/>
                </a:solidFill>
                <a:latin typeface="TT Chocolates Bold Italics"/>
              </a:rPr>
              <a:t>Thermus aquaticus</a:t>
            </a:r>
            <a:r>
              <a:rPr lang="en-US" sz="1666">
                <a:solidFill>
                  <a:srgbClr val="000000"/>
                </a:solidFill>
                <a:latin typeface="TT Chocolates Bold"/>
              </a:rPr>
              <a:t>.</a:t>
            </a:r>
          </a:p>
          <a:p>
            <a:pPr>
              <a:lnSpc>
                <a:spcPts val="2333"/>
              </a:lnSpc>
              <a:spcBef>
                <a:spcPct val="0"/>
              </a:spcBef>
            </a:pPr>
            <a:endParaRPr lang="en-US" sz="1666">
              <a:solidFill>
                <a:srgbClr val="000000"/>
              </a:solidFill>
              <a:latin typeface="TT Chocolates Bold"/>
            </a:endParaRPr>
          </a:p>
          <a:p>
            <a:pPr>
              <a:lnSpc>
                <a:spcPts val="2333"/>
              </a:lnSpc>
              <a:spcBef>
                <a:spcPct val="0"/>
              </a:spcBef>
            </a:pPr>
            <a:r>
              <a:rPr lang="en-US" sz="1666">
                <a:solidFill>
                  <a:srgbClr val="FF3131"/>
                </a:solidFill>
                <a:latin typeface="TT Chocolates Bold"/>
              </a:rPr>
              <a:t>5.Hypethermophiles:</a:t>
            </a:r>
          </a:p>
          <a:p>
            <a:pPr marL="359851" lvl="1" indent="-179926">
              <a:lnSpc>
                <a:spcPts val="2333"/>
              </a:lnSpc>
              <a:buFont typeface="Arial"/>
              <a:buChar char="•"/>
            </a:pPr>
            <a:r>
              <a:rPr lang="en-US" sz="1666">
                <a:solidFill>
                  <a:srgbClr val="000000"/>
                </a:solidFill>
                <a:latin typeface="TT Chocolates Bold"/>
              </a:rPr>
              <a:t>Those bacteria that have optimum temperature of growth above 80C.</a:t>
            </a:r>
          </a:p>
          <a:p>
            <a:pPr marL="359851" lvl="1" indent="-179926">
              <a:lnSpc>
                <a:spcPts val="2333"/>
              </a:lnSpc>
              <a:buFont typeface="Arial"/>
              <a:buChar char="•"/>
            </a:pPr>
            <a:r>
              <a:rPr lang="en-US" sz="1666">
                <a:solidFill>
                  <a:srgbClr val="000000"/>
                </a:solidFill>
                <a:latin typeface="TT Chocolates Bold"/>
              </a:rPr>
              <a:t>Mostly Archeobacteria are hyperthermophiles.</a:t>
            </a:r>
          </a:p>
          <a:p>
            <a:pPr marL="359851" lvl="1" indent="-179926">
              <a:lnSpc>
                <a:spcPts val="2333"/>
              </a:lnSpc>
              <a:buFont typeface="Arial"/>
              <a:buChar char="•"/>
            </a:pPr>
            <a:r>
              <a:rPr lang="en-US" sz="1666">
                <a:solidFill>
                  <a:srgbClr val="000000"/>
                </a:solidFill>
                <a:latin typeface="TT Chocolates Bold"/>
              </a:rPr>
              <a:t>Monolayer cell membrane of Archeobacteria is more resistant to heat and they adopt to grow in higher remperature.</a:t>
            </a:r>
          </a:p>
          <a:p>
            <a:pPr marL="359851" lvl="1" indent="-179926">
              <a:lnSpc>
                <a:spcPts val="2333"/>
              </a:lnSpc>
              <a:buFont typeface="Arial"/>
              <a:buChar char="•"/>
            </a:pPr>
            <a:r>
              <a:rPr lang="en-US" sz="1666">
                <a:solidFill>
                  <a:srgbClr val="000000"/>
                </a:solidFill>
                <a:latin typeface="TT Chocolates Bold"/>
              </a:rPr>
              <a:t>Examples: </a:t>
            </a:r>
            <a:r>
              <a:rPr lang="en-US" sz="1666">
                <a:solidFill>
                  <a:srgbClr val="FF3131"/>
                </a:solidFill>
                <a:latin typeface="TT Chocolates Bold Italics"/>
              </a:rPr>
              <a:t>Thermodesulfobacterium</a:t>
            </a:r>
            <a:r>
              <a:rPr lang="en-US" sz="1666">
                <a:solidFill>
                  <a:srgbClr val="000000"/>
                </a:solidFill>
                <a:latin typeface="TT Chocolates Bold"/>
              </a:rPr>
              <a:t>,</a:t>
            </a:r>
            <a:r>
              <a:rPr lang="en-US" sz="1666">
                <a:solidFill>
                  <a:srgbClr val="FF3131"/>
                </a:solidFill>
                <a:latin typeface="TT Chocolates Bold Italics"/>
              </a:rPr>
              <a:t> Aquifex</a:t>
            </a:r>
            <a:r>
              <a:rPr lang="en-US" sz="1666">
                <a:solidFill>
                  <a:srgbClr val="000000"/>
                </a:solidFill>
                <a:latin typeface="TT Chocolates Bold"/>
              </a:rPr>
              <a:t>,</a:t>
            </a:r>
            <a:r>
              <a:rPr lang="en-US" sz="1666">
                <a:solidFill>
                  <a:srgbClr val="FF3131"/>
                </a:solidFill>
                <a:latin typeface="TT Chocolates Bold Italics"/>
              </a:rPr>
              <a:t> Pyrolobus fumar</a:t>
            </a:r>
            <a:r>
              <a:rPr lang="en-US" sz="1666">
                <a:solidFill>
                  <a:srgbClr val="000000"/>
                </a:solidFill>
                <a:latin typeface="TT Chocolates Bold"/>
              </a:rPr>
              <a:t>i, </a:t>
            </a:r>
            <a:r>
              <a:rPr lang="en-US" sz="1666">
                <a:solidFill>
                  <a:srgbClr val="FF3131"/>
                </a:solidFill>
                <a:latin typeface="TT Chocolates Bold Italics"/>
              </a:rPr>
              <a:t>Thermotoga</a:t>
            </a:r>
            <a:r>
              <a:rPr lang="en-US" sz="1666">
                <a:solidFill>
                  <a:srgbClr val="000000"/>
                </a:solidFill>
                <a:latin typeface="TT Chocolates Bold"/>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61469" y="-113698"/>
            <a:ext cx="1340375" cy="1598995"/>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1200"/>
          </a:p>
        </p:txBody>
      </p:sp>
      <p:sp>
        <p:nvSpPr>
          <p:cNvPr id="3" name="Freeform 3"/>
          <p:cNvSpPr/>
          <p:nvPr/>
        </p:nvSpPr>
        <p:spPr>
          <a:xfrm>
            <a:off x="-261761" y="5667013"/>
            <a:ext cx="1340375" cy="1598995"/>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1200"/>
          </a:p>
        </p:txBody>
      </p:sp>
      <p:sp>
        <p:nvSpPr>
          <p:cNvPr id="4" name="TextBox 4"/>
          <p:cNvSpPr txBox="1"/>
          <p:nvPr/>
        </p:nvSpPr>
        <p:spPr>
          <a:xfrm>
            <a:off x="408426" y="262419"/>
            <a:ext cx="9810353" cy="468398"/>
          </a:xfrm>
          <a:prstGeom prst="rect">
            <a:avLst/>
          </a:prstGeom>
        </p:spPr>
        <p:txBody>
          <a:bodyPr lIns="0" tIns="0" rIns="0" bIns="0" rtlCol="0" anchor="t">
            <a:spAutoFit/>
          </a:bodyPr>
          <a:lstStyle/>
          <a:p>
            <a:pPr algn="ctr">
              <a:lnSpc>
                <a:spcPts val="4013"/>
              </a:lnSpc>
              <a:spcBef>
                <a:spcPct val="0"/>
              </a:spcBef>
            </a:pPr>
            <a:r>
              <a:rPr lang="en-US" sz="2400" dirty="0">
                <a:solidFill>
                  <a:srgbClr val="FF3131"/>
                </a:solidFill>
                <a:latin typeface="TT Chocolates Bold"/>
              </a:rPr>
              <a:t>Classification</a:t>
            </a:r>
            <a:r>
              <a:rPr lang="en-US" sz="2866" dirty="0">
                <a:solidFill>
                  <a:srgbClr val="FF3131"/>
                </a:solidFill>
                <a:latin typeface="TT Chocolates Bold"/>
              </a:rPr>
              <a:t> of Bacteria on the Basis of Oxygen Requirement</a:t>
            </a:r>
          </a:p>
        </p:txBody>
      </p:sp>
      <p:sp>
        <p:nvSpPr>
          <p:cNvPr id="5" name="TextBox 5"/>
          <p:cNvSpPr txBox="1"/>
          <p:nvPr/>
        </p:nvSpPr>
        <p:spPr>
          <a:xfrm>
            <a:off x="999443" y="654050"/>
            <a:ext cx="9962025" cy="5157053"/>
          </a:xfrm>
          <a:prstGeom prst="rect">
            <a:avLst/>
          </a:prstGeom>
        </p:spPr>
        <p:txBody>
          <a:bodyPr lIns="0" tIns="0" rIns="0" bIns="0" rtlCol="0" anchor="t">
            <a:spAutoFit/>
          </a:bodyPr>
          <a:lstStyle/>
          <a:p>
            <a:pPr>
              <a:lnSpc>
                <a:spcPts val="2239"/>
              </a:lnSpc>
            </a:pPr>
            <a:endParaRPr sz="1200"/>
          </a:p>
          <a:p>
            <a:pPr>
              <a:lnSpc>
                <a:spcPts val="2239"/>
              </a:lnSpc>
              <a:spcBef>
                <a:spcPct val="0"/>
              </a:spcBef>
            </a:pPr>
            <a:r>
              <a:rPr lang="en-US" sz="1599">
                <a:solidFill>
                  <a:srgbClr val="FF3131"/>
                </a:solidFill>
                <a:latin typeface="TT Chocolates Bold"/>
              </a:rPr>
              <a:t>1.Obligate Aerobes:</a:t>
            </a:r>
          </a:p>
          <a:p>
            <a:pPr>
              <a:lnSpc>
                <a:spcPts val="373"/>
              </a:lnSpc>
              <a:spcBef>
                <a:spcPct val="0"/>
              </a:spcBef>
            </a:pPr>
            <a:endParaRPr lang="en-US" sz="1599">
              <a:solidFill>
                <a:srgbClr val="FF3131"/>
              </a:solidFill>
              <a:latin typeface="TT Chocolates Bold"/>
            </a:endParaRPr>
          </a:p>
          <a:p>
            <a:pPr marL="345457" lvl="1" indent="-172729">
              <a:lnSpc>
                <a:spcPts val="2239"/>
              </a:lnSpc>
              <a:buFont typeface="Arial"/>
              <a:buChar char="•"/>
            </a:pPr>
            <a:r>
              <a:rPr lang="en-US" sz="1599">
                <a:solidFill>
                  <a:srgbClr val="000000"/>
                </a:solidFill>
                <a:latin typeface="TT Chocolates Bold"/>
              </a:rPr>
              <a:t>Require oxygen to live. Example: Pseudomonas, common nosocomial pathogen.</a:t>
            </a:r>
          </a:p>
          <a:p>
            <a:pPr>
              <a:lnSpc>
                <a:spcPts val="1399"/>
              </a:lnSpc>
              <a:spcBef>
                <a:spcPct val="0"/>
              </a:spcBef>
            </a:pPr>
            <a:endParaRPr lang="en-US" sz="1599">
              <a:solidFill>
                <a:srgbClr val="000000"/>
              </a:solidFill>
              <a:latin typeface="TT Chocolates Bold"/>
            </a:endParaRPr>
          </a:p>
          <a:p>
            <a:pPr>
              <a:lnSpc>
                <a:spcPts val="2239"/>
              </a:lnSpc>
              <a:spcBef>
                <a:spcPct val="0"/>
              </a:spcBef>
            </a:pPr>
            <a:r>
              <a:rPr lang="en-US" sz="1599">
                <a:solidFill>
                  <a:srgbClr val="FF3131"/>
                </a:solidFill>
                <a:latin typeface="TT Chocolates Bold"/>
              </a:rPr>
              <a:t>2.Facultative Anaerobes:</a:t>
            </a:r>
          </a:p>
          <a:p>
            <a:pPr>
              <a:lnSpc>
                <a:spcPts val="560"/>
              </a:lnSpc>
              <a:spcBef>
                <a:spcPct val="0"/>
              </a:spcBef>
            </a:pPr>
            <a:endParaRPr lang="en-US" sz="1599">
              <a:solidFill>
                <a:srgbClr val="FF3131"/>
              </a:solidFill>
              <a:latin typeface="TT Chocolates Bold"/>
            </a:endParaRPr>
          </a:p>
          <a:p>
            <a:pPr marL="345457" lvl="1" indent="-172729">
              <a:lnSpc>
                <a:spcPts val="2239"/>
              </a:lnSpc>
              <a:buFont typeface="Arial"/>
              <a:buChar char="•"/>
            </a:pPr>
            <a:r>
              <a:rPr lang="en-US" sz="1599">
                <a:solidFill>
                  <a:srgbClr val="000000"/>
                </a:solidFill>
                <a:latin typeface="TT Chocolates Bold"/>
              </a:rPr>
              <a:t>Can use oxygen, but can grow in its absence. They have complex set of enzymes.Examples: </a:t>
            </a:r>
            <a:r>
              <a:rPr lang="en-US" sz="1599">
                <a:solidFill>
                  <a:srgbClr val="FF3131"/>
                </a:solidFill>
                <a:latin typeface="TT Chocolates Bold Italics"/>
              </a:rPr>
              <a:t>E. coli</a:t>
            </a:r>
            <a:r>
              <a:rPr lang="en-US" sz="1599">
                <a:solidFill>
                  <a:srgbClr val="000000"/>
                </a:solidFill>
                <a:latin typeface="TT Chocolates Bold"/>
              </a:rPr>
              <a:t>, </a:t>
            </a:r>
            <a:r>
              <a:rPr lang="en-US" sz="1599">
                <a:solidFill>
                  <a:srgbClr val="FF3131"/>
                </a:solidFill>
                <a:latin typeface="TT Chocolates Bold Italics"/>
              </a:rPr>
              <a:t>Staphylococcus</a:t>
            </a:r>
            <a:r>
              <a:rPr lang="en-US" sz="1599">
                <a:solidFill>
                  <a:srgbClr val="000000"/>
                </a:solidFill>
                <a:latin typeface="TT Chocolates Bold"/>
              </a:rPr>
              <a:t>, </a:t>
            </a:r>
            <a:r>
              <a:rPr lang="en-US" sz="1599">
                <a:solidFill>
                  <a:srgbClr val="FF3131"/>
                </a:solidFill>
                <a:latin typeface="TT Chocolates Bold Italics"/>
              </a:rPr>
              <a:t>yeasts</a:t>
            </a:r>
            <a:r>
              <a:rPr lang="en-US" sz="1599">
                <a:solidFill>
                  <a:srgbClr val="000000"/>
                </a:solidFill>
                <a:latin typeface="TT Chocolates Bold"/>
              </a:rPr>
              <a:t>, and many intestinal bacteria.</a:t>
            </a:r>
          </a:p>
          <a:p>
            <a:pPr>
              <a:lnSpc>
                <a:spcPts val="1399"/>
              </a:lnSpc>
              <a:spcBef>
                <a:spcPct val="0"/>
              </a:spcBef>
            </a:pPr>
            <a:endParaRPr lang="en-US" sz="1599">
              <a:solidFill>
                <a:srgbClr val="000000"/>
              </a:solidFill>
              <a:latin typeface="TT Chocolates Bold"/>
            </a:endParaRPr>
          </a:p>
          <a:p>
            <a:pPr>
              <a:lnSpc>
                <a:spcPts val="2239"/>
              </a:lnSpc>
              <a:spcBef>
                <a:spcPct val="0"/>
              </a:spcBef>
            </a:pPr>
            <a:r>
              <a:rPr lang="en-US" sz="1599">
                <a:solidFill>
                  <a:srgbClr val="FF3131"/>
                </a:solidFill>
                <a:latin typeface="TT Chocolates Bold"/>
              </a:rPr>
              <a:t>3.Obligate Anaerobes:</a:t>
            </a:r>
          </a:p>
          <a:p>
            <a:pPr>
              <a:lnSpc>
                <a:spcPts val="1119"/>
              </a:lnSpc>
              <a:spcBef>
                <a:spcPct val="0"/>
              </a:spcBef>
            </a:pPr>
            <a:endParaRPr lang="en-US" sz="1599">
              <a:solidFill>
                <a:srgbClr val="FF3131"/>
              </a:solidFill>
              <a:latin typeface="TT Chocolates Bold"/>
            </a:endParaRPr>
          </a:p>
          <a:p>
            <a:pPr marL="345457" lvl="1" indent="-172729">
              <a:lnSpc>
                <a:spcPts val="2239"/>
              </a:lnSpc>
              <a:buFont typeface="Arial"/>
              <a:buChar char="•"/>
            </a:pPr>
            <a:r>
              <a:rPr lang="en-US" sz="1599">
                <a:solidFill>
                  <a:srgbClr val="000000"/>
                </a:solidFill>
                <a:latin typeface="TT Chocolates Bold"/>
              </a:rPr>
              <a:t>Cannot use oxygen and are harmed by the presence of toxic forms of oxygen. Examples: </a:t>
            </a:r>
            <a:r>
              <a:rPr lang="en-US" sz="1599">
                <a:solidFill>
                  <a:srgbClr val="FF3131"/>
                </a:solidFill>
                <a:latin typeface="TT Chocolates Bold Italics"/>
              </a:rPr>
              <a:t>Clostridium bacteria</a:t>
            </a:r>
            <a:r>
              <a:rPr lang="en-US" sz="1599">
                <a:solidFill>
                  <a:srgbClr val="000000"/>
                </a:solidFill>
                <a:latin typeface="TT Chocolates Bold"/>
              </a:rPr>
              <a:t> that cause tetanus and botulism.</a:t>
            </a:r>
          </a:p>
          <a:p>
            <a:pPr>
              <a:lnSpc>
                <a:spcPts val="1866"/>
              </a:lnSpc>
              <a:spcBef>
                <a:spcPct val="0"/>
              </a:spcBef>
            </a:pPr>
            <a:endParaRPr lang="en-US" sz="1599">
              <a:solidFill>
                <a:srgbClr val="000000"/>
              </a:solidFill>
              <a:latin typeface="TT Chocolates Bold"/>
            </a:endParaRPr>
          </a:p>
          <a:p>
            <a:pPr>
              <a:lnSpc>
                <a:spcPts val="2239"/>
              </a:lnSpc>
              <a:spcBef>
                <a:spcPct val="0"/>
              </a:spcBef>
            </a:pPr>
            <a:r>
              <a:rPr lang="en-US" sz="1599">
                <a:solidFill>
                  <a:srgbClr val="FF3131"/>
                </a:solidFill>
                <a:latin typeface="TT Chocolates Bold"/>
              </a:rPr>
              <a:t>4.Aerotolerant Anaerobes:</a:t>
            </a:r>
          </a:p>
          <a:p>
            <a:pPr>
              <a:lnSpc>
                <a:spcPts val="1026"/>
              </a:lnSpc>
              <a:spcBef>
                <a:spcPct val="0"/>
              </a:spcBef>
            </a:pPr>
            <a:endParaRPr lang="en-US" sz="1599">
              <a:solidFill>
                <a:srgbClr val="FF3131"/>
              </a:solidFill>
              <a:latin typeface="TT Chocolates Bold"/>
            </a:endParaRPr>
          </a:p>
          <a:p>
            <a:pPr>
              <a:lnSpc>
                <a:spcPts val="2239"/>
              </a:lnSpc>
              <a:spcBef>
                <a:spcPct val="0"/>
              </a:spcBef>
            </a:pPr>
            <a:r>
              <a:rPr lang="en-US" sz="1599">
                <a:solidFill>
                  <a:srgbClr val="000000"/>
                </a:solidFill>
                <a:latin typeface="TT Chocolates Bold"/>
              </a:rPr>
              <a:t>Cannot use oxygen, but tolerate its presence. Can break down toxic forms of oxygen. Example: </a:t>
            </a:r>
            <a:r>
              <a:rPr lang="en-US" sz="1599">
                <a:solidFill>
                  <a:srgbClr val="FF3131"/>
                </a:solidFill>
                <a:latin typeface="TT Chocolates Bold Italics"/>
              </a:rPr>
              <a:t>Lactobacillus</a:t>
            </a:r>
            <a:r>
              <a:rPr lang="en-US" sz="1599">
                <a:solidFill>
                  <a:srgbClr val="000000"/>
                </a:solidFill>
                <a:latin typeface="TT Chocolates Bold"/>
              </a:rPr>
              <a:t> carries out fermentation regardless of oxygen presence.</a:t>
            </a:r>
          </a:p>
          <a:p>
            <a:pPr>
              <a:lnSpc>
                <a:spcPts val="1119"/>
              </a:lnSpc>
              <a:spcBef>
                <a:spcPct val="0"/>
              </a:spcBef>
            </a:pPr>
            <a:endParaRPr lang="en-US" sz="1599">
              <a:solidFill>
                <a:srgbClr val="000000"/>
              </a:solidFill>
              <a:latin typeface="TT Chocolates Bold"/>
            </a:endParaRPr>
          </a:p>
          <a:p>
            <a:pPr>
              <a:lnSpc>
                <a:spcPts val="2239"/>
              </a:lnSpc>
              <a:spcBef>
                <a:spcPct val="0"/>
              </a:spcBef>
            </a:pPr>
            <a:r>
              <a:rPr lang="en-US" sz="1599">
                <a:solidFill>
                  <a:srgbClr val="FF3131"/>
                </a:solidFill>
                <a:latin typeface="TT Chocolates Bold"/>
              </a:rPr>
              <a:t>5.Microaerophiles:</a:t>
            </a:r>
          </a:p>
          <a:p>
            <a:pPr>
              <a:lnSpc>
                <a:spcPts val="653"/>
              </a:lnSpc>
              <a:spcBef>
                <a:spcPct val="0"/>
              </a:spcBef>
            </a:pPr>
            <a:endParaRPr lang="en-US" sz="1599">
              <a:solidFill>
                <a:srgbClr val="FF3131"/>
              </a:solidFill>
              <a:latin typeface="TT Chocolates Bold"/>
            </a:endParaRPr>
          </a:p>
          <a:p>
            <a:pPr marL="345457" lvl="1" indent="-172729">
              <a:lnSpc>
                <a:spcPts val="2239"/>
              </a:lnSpc>
              <a:buFont typeface="Arial"/>
              <a:buChar char="•"/>
            </a:pPr>
            <a:r>
              <a:rPr lang="en-US" sz="1599">
                <a:solidFill>
                  <a:srgbClr val="000000"/>
                </a:solidFill>
                <a:latin typeface="TT Chocolates Bold"/>
              </a:rPr>
              <a:t>Require oxygen, but at low concentrations. Sensitive to toxic forms of oxygen.Example: </a:t>
            </a:r>
            <a:r>
              <a:rPr lang="en-US" sz="1599">
                <a:solidFill>
                  <a:srgbClr val="FF3131"/>
                </a:solidFill>
                <a:latin typeface="TT Chocolates Bold Italics"/>
              </a:rPr>
              <a:t>Campylobacter</a:t>
            </a:r>
            <a:r>
              <a:rPr lang="en-US" sz="1599">
                <a:solidFill>
                  <a:srgbClr val="000000"/>
                </a:solidFill>
                <a:latin typeface="TT Chocolates Bol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1544</Words>
  <Application>Microsoft Office PowerPoint</Application>
  <PresentationFormat>Widescreen</PresentationFormat>
  <Paragraphs>155</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Anton</vt:lpstr>
      <vt:lpstr>Arial</vt:lpstr>
      <vt:lpstr>Calibri</vt:lpstr>
      <vt:lpstr>Calibri Light</vt:lpstr>
      <vt:lpstr>TT Chocolates</vt:lpstr>
      <vt:lpstr>TT Chocolates Bold</vt:lpstr>
      <vt:lpstr>TT Chocolates Bold Italics</vt:lpstr>
      <vt:lpstr>TT Chocolates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saadmahdi saadmahdi</dc:creator>
  <cp:lastModifiedBy>saadmahdi saadmahdi</cp:lastModifiedBy>
  <cp:revision>1</cp:revision>
  <dcterms:created xsi:type="dcterms:W3CDTF">2024-03-20T23:41:19Z</dcterms:created>
  <dcterms:modified xsi:type="dcterms:W3CDTF">2024-03-20T23:42:42Z</dcterms:modified>
</cp:coreProperties>
</file>